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1.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4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35.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slides/slide41.xml" ContentType="application/vnd.openxmlformats-officedocument.presentationml.slide+xml"/>
  <Override PartName="/ppt/slides/slide33.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45"/>
  </p:notesMasterIdLst>
  <p:sldIdLst>
    <p:sldId id="256" r:id="rId2"/>
    <p:sldId id="257" r:id="rId3"/>
    <p:sldId id="260" r:id="rId4"/>
    <p:sldId id="261" r:id="rId5"/>
    <p:sldId id="263" r:id="rId6"/>
    <p:sldId id="270" r:id="rId7"/>
    <p:sldId id="265" r:id="rId8"/>
    <p:sldId id="266" r:id="rId9"/>
    <p:sldId id="303" r:id="rId10"/>
    <p:sldId id="309" r:id="rId11"/>
    <p:sldId id="267" r:id="rId12"/>
    <p:sldId id="268" r:id="rId13"/>
    <p:sldId id="269" r:id="rId14"/>
    <p:sldId id="272" r:id="rId15"/>
    <p:sldId id="273" r:id="rId16"/>
    <p:sldId id="274" r:id="rId17"/>
    <p:sldId id="311" r:id="rId18"/>
    <p:sldId id="275" r:id="rId19"/>
    <p:sldId id="312" r:id="rId20"/>
    <p:sldId id="313" r:id="rId21"/>
    <p:sldId id="276" r:id="rId22"/>
    <p:sldId id="278" r:id="rId23"/>
    <p:sldId id="279" r:id="rId24"/>
    <p:sldId id="314" r:id="rId25"/>
    <p:sldId id="280" r:id="rId26"/>
    <p:sldId id="281" r:id="rId27"/>
    <p:sldId id="282" r:id="rId28"/>
    <p:sldId id="283" r:id="rId29"/>
    <p:sldId id="284" r:id="rId30"/>
    <p:sldId id="285" r:id="rId31"/>
    <p:sldId id="286" r:id="rId32"/>
    <p:sldId id="287" r:id="rId33"/>
    <p:sldId id="288" r:id="rId34"/>
    <p:sldId id="292" r:id="rId35"/>
    <p:sldId id="293" r:id="rId36"/>
    <p:sldId id="294" r:id="rId37"/>
    <p:sldId id="295" r:id="rId38"/>
    <p:sldId id="296" r:id="rId39"/>
    <p:sldId id="297" r:id="rId40"/>
    <p:sldId id="298" r:id="rId41"/>
    <p:sldId id="299" r:id="rId42"/>
    <p:sldId id="300" r:id="rId43"/>
    <p:sldId id="315" r:id="rId44"/>
  </p:sldIdLst>
  <p:sldSz cx="9144000" cy="6858000" type="screen4x3"/>
  <p:notesSz cx="6858000" cy="9144000"/>
  <p:embeddedFontLst>
    <p:embeddedFont>
      <p:font typeface="Roboto Slab" charset="0"/>
      <p:regular r:id="rId46"/>
      <p:bold r:id="rId47"/>
    </p:embeddedFont>
    <p:embeddedFont>
      <p:font typeface="Georgia" pitchFamily="18" charset="0"/>
      <p:regular r:id="rId48"/>
      <p:bold r:id="rId49"/>
      <p:italic r:id="rId50"/>
      <p:boldItalic r:id="rId5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8804264C-F819-4BE1-AF35-B7C9C3DC1306}">
  <a:tblStyle styleId="{8804264C-F819-4BE1-AF35-B7C9C3DC1306}"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2.fntdata"/><Relationship Id="rId50" Type="http://schemas.openxmlformats.org/officeDocument/2006/relationships/font" Target="fonts/font5.fntdata"/><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3.fntdata"/><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font" Target="fonts/font6.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1.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4.fntdata"/><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FFFFFF"/>
        </a:solidFill>
        <a:effectLst/>
      </p:bgPr>
    </p:bg>
    <p:spTree>
      <p:nvGrpSpPr>
        <p:cNvPr id="1" name="Shape 8"/>
        <p:cNvGrpSpPr/>
        <p:nvPr/>
      </p:nvGrpSpPr>
      <p:grpSpPr>
        <a:xfrm>
          <a:off x="0" y="0"/>
          <a:ext cx="0" cy="0"/>
          <a:chOff x="0" y="0"/>
          <a:chExt cx="0" cy="0"/>
        </a:xfrm>
      </p:grpSpPr>
      <p:sp>
        <p:nvSpPr>
          <p:cNvPr id="9" name="Shape 9"/>
          <p:cNvSpPr/>
          <p:nvPr/>
        </p:nvSpPr>
        <p:spPr>
          <a:xfrm>
            <a:off x="1169100" y="533390"/>
            <a:ext cx="7441499" cy="5362800"/>
          </a:xfrm>
          <a:prstGeom prst="rect">
            <a:avLst/>
          </a:prstGeom>
          <a:solidFill>
            <a:srgbClr val="EFEFEF"/>
          </a:solidFill>
          <a:ln>
            <a:noFill/>
          </a:ln>
        </p:spPr>
        <p:txBody>
          <a:bodyPr lIns="91425" tIns="91425" rIns="91425" bIns="91425" anchor="ctr" anchorCtr="0">
            <a:noAutofit/>
          </a:bodyPr>
          <a:lstStyle/>
          <a:p>
            <a:pPr lvl="0">
              <a:spcBef>
                <a:spcPts val="0"/>
              </a:spcBef>
              <a:buNone/>
            </a:pPr>
            <a:endParaRPr/>
          </a:p>
        </p:txBody>
      </p:sp>
      <p:sp>
        <p:nvSpPr>
          <p:cNvPr id="10" name="Shape 10"/>
          <p:cNvSpPr txBox="1">
            <a:spLocks noGrp="1"/>
          </p:cNvSpPr>
          <p:nvPr>
            <p:ph type="ctrTitle"/>
          </p:nvPr>
        </p:nvSpPr>
        <p:spPr>
          <a:xfrm>
            <a:off x="533400" y="3337825"/>
            <a:ext cx="5325600" cy="2986799"/>
          </a:xfrm>
          <a:prstGeom prst="rect">
            <a:avLst/>
          </a:prstGeom>
          <a:ln w="114300" cap="flat" cmpd="sng">
            <a:solidFill>
              <a:srgbClr val="FF0000"/>
            </a:solidFill>
            <a:prstDash val="solid"/>
            <a:round/>
            <a:headEnd type="none" w="med" len="med"/>
            <a:tailEnd type="none" w="med" len="med"/>
          </a:ln>
        </p:spPr>
        <p:txBody>
          <a:bodyPr lIns="91425" tIns="91425" rIns="91425" bIns="91425" anchor="b" anchorCtr="0"/>
          <a:lstStyle>
            <a:lvl1pPr lvl="0">
              <a:spcBef>
                <a:spcPts val="0"/>
              </a:spcBef>
              <a:buClr>
                <a:srgbClr val="111111"/>
              </a:buClr>
              <a:buSzPct val="100000"/>
              <a:defRPr sz="6000">
                <a:solidFill>
                  <a:srgbClr val="111111"/>
                </a:solidFill>
              </a:defRPr>
            </a:lvl1pPr>
            <a:lvl2pPr lvl="1" algn="ctr">
              <a:spcBef>
                <a:spcPts val="0"/>
              </a:spcBef>
              <a:buClr>
                <a:srgbClr val="111111"/>
              </a:buClr>
              <a:buSzPct val="100000"/>
              <a:defRPr sz="6000">
                <a:solidFill>
                  <a:srgbClr val="111111"/>
                </a:solidFill>
              </a:defRPr>
            </a:lvl2pPr>
            <a:lvl3pPr lvl="2" algn="ctr">
              <a:spcBef>
                <a:spcPts val="0"/>
              </a:spcBef>
              <a:buClr>
                <a:srgbClr val="111111"/>
              </a:buClr>
              <a:buSzPct val="100000"/>
              <a:defRPr sz="6000">
                <a:solidFill>
                  <a:srgbClr val="111111"/>
                </a:solidFill>
              </a:defRPr>
            </a:lvl3pPr>
            <a:lvl4pPr lvl="3" algn="ctr">
              <a:spcBef>
                <a:spcPts val="0"/>
              </a:spcBef>
              <a:buClr>
                <a:srgbClr val="111111"/>
              </a:buClr>
              <a:buSzPct val="100000"/>
              <a:defRPr sz="6000">
                <a:solidFill>
                  <a:srgbClr val="111111"/>
                </a:solidFill>
              </a:defRPr>
            </a:lvl4pPr>
            <a:lvl5pPr lvl="4" algn="ctr">
              <a:spcBef>
                <a:spcPts val="0"/>
              </a:spcBef>
              <a:buClr>
                <a:srgbClr val="111111"/>
              </a:buClr>
              <a:buSzPct val="100000"/>
              <a:defRPr sz="6000">
                <a:solidFill>
                  <a:srgbClr val="111111"/>
                </a:solidFill>
              </a:defRPr>
            </a:lvl5pPr>
            <a:lvl6pPr lvl="5" algn="ctr">
              <a:spcBef>
                <a:spcPts val="0"/>
              </a:spcBef>
              <a:buClr>
                <a:srgbClr val="111111"/>
              </a:buClr>
              <a:buSzPct val="100000"/>
              <a:defRPr sz="6000">
                <a:solidFill>
                  <a:srgbClr val="111111"/>
                </a:solidFill>
              </a:defRPr>
            </a:lvl6pPr>
            <a:lvl7pPr lvl="6" algn="ctr">
              <a:spcBef>
                <a:spcPts val="0"/>
              </a:spcBef>
              <a:buClr>
                <a:srgbClr val="111111"/>
              </a:buClr>
              <a:buSzPct val="100000"/>
              <a:defRPr sz="6000">
                <a:solidFill>
                  <a:srgbClr val="111111"/>
                </a:solidFill>
              </a:defRPr>
            </a:lvl7pPr>
            <a:lvl8pPr lvl="7" algn="ctr">
              <a:spcBef>
                <a:spcPts val="0"/>
              </a:spcBef>
              <a:buClr>
                <a:srgbClr val="111111"/>
              </a:buClr>
              <a:buSzPct val="100000"/>
              <a:defRPr sz="6000">
                <a:solidFill>
                  <a:srgbClr val="111111"/>
                </a:solidFill>
              </a:defRPr>
            </a:lvl8pPr>
            <a:lvl9pPr lvl="8" algn="ctr">
              <a:spcBef>
                <a:spcPts val="0"/>
              </a:spcBef>
              <a:buClr>
                <a:srgbClr val="111111"/>
              </a:buClr>
              <a:buSzPct val="100000"/>
              <a:defRPr sz="6000">
                <a:solidFill>
                  <a:srgbClr val="11111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Quote">
    <p:spTree>
      <p:nvGrpSpPr>
        <p:cNvPr id="1" name="Shape 15"/>
        <p:cNvGrpSpPr/>
        <p:nvPr/>
      </p:nvGrpSpPr>
      <p:grpSpPr>
        <a:xfrm>
          <a:off x="0" y="0"/>
          <a:ext cx="0" cy="0"/>
          <a:chOff x="0" y="0"/>
          <a:chExt cx="0" cy="0"/>
        </a:xfrm>
      </p:grpSpPr>
      <p:sp>
        <p:nvSpPr>
          <p:cNvPr id="16" name="Shape 16"/>
          <p:cNvSpPr/>
          <p:nvPr/>
        </p:nvSpPr>
        <p:spPr>
          <a:xfrm>
            <a:off x="1169100" y="961800"/>
            <a:ext cx="7441499" cy="5362800"/>
          </a:xfrm>
          <a:prstGeom prst="rect">
            <a:avLst/>
          </a:prstGeom>
          <a:solidFill>
            <a:srgbClr val="EFEFEF"/>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body" idx="1"/>
          </p:nvPr>
        </p:nvSpPr>
        <p:spPr>
          <a:xfrm>
            <a:off x="2402275" y="1641175"/>
            <a:ext cx="5573700" cy="4035599"/>
          </a:xfrm>
          <a:prstGeom prst="rect">
            <a:avLst/>
          </a:prstGeom>
        </p:spPr>
        <p:txBody>
          <a:bodyPr lIns="91425" tIns="91425" rIns="91425" bIns="91425" anchor="t" anchorCtr="0"/>
          <a:lstStyle>
            <a:lvl1pPr lvl="0" rtl="0">
              <a:spcBef>
                <a:spcPts val="0"/>
              </a:spcBef>
              <a:buSzPct val="100000"/>
              <a:buFont typeface="Georgia"/>
              <a:defRPr sz="3800" i="1">
                <a:latin typeface="Georgia"/>
                <a:ea typeface="Georgia"/>
                <a:cs typeface="Georgia"/>
                <a:sym typeface="Georgia"/>
              </a:defRPr>
            </a:lvl1pPr>
            <a:lvl2pPr lvl="1" rtl="0">
              <a:spcBef>
                <a:spcPts val="0"/>
              </a:spcBef>
              <a:buSzPct val="100000"/>
              <a:buFont typeface="Georgia"/>
              <a:defRPr sz="3800" i="1">
                <a:latin typeface="Georgia"/>
                <a:ea typeface="Georgia"/>
                <a:cs typeface="Georgia"/>
                <a:sym typeface="Georgia"/>
              </a:defRPr>
            </a:lvl2pPr>
            <a:lvl3pPr lvl="2" rtl="0">
              <a:spcBef>
                <a:spcPts val="0"/>
              </a:spcBef>
              <a:buSzPct val="100000"/>
              <a:buFont typeface="Georgia"/>
              <a:defRPr sz="3800" i="1">
                <a:latin typeface="Georgia"/>
                <a:ea typeface="Georgia"/>
                <a:cs typeface="Georgia"/>
                <a:sym typeface="Georgia"/>
              </a:defRPr>
            </a:lvl3pPr>
            <a:lvl4pPr lvl="3" rtl="0">
              <a:spcBef>
                <a:spcPts val="0"/>
              </a:spcBef>
              <a:buSzPct val="100000"/>
              <a:buFont typeface="Georgia"/>
              <a:defRPr sz="3800" i="1">
                <a:latin typeface="Georgia"/>
                <a:ea typeface="Georgia"/>
                <a:cs typeface="Georgia"/>
                <a:sym typeface="Georgia"/>
              </a:defRPr>
            </a:lvl4pPr>
            <a:lvl5pPr lvl="4" rtl="0">
              <a:spcBef>
                <a:spcPts val="0"/>
              </a:spcBef>
              <a:buSzPct val="100000"/>
              <a:buFont typeface="Georgia"/>
              <a:defRPr sz="3800" i="1">
                <a:latin typeface="Georgia"/>
                <a:ea typeface="Georgia"/>
                <a:cs typeface="Georgia"/>
                <a:sym typeface="Georgia"/>
              </a:defRPr>
            </a:lvl5pPr>
            <a:lvl6pPr lvl="5" rtl="0">
              <a:spcBef>
                <a:spcPts val="0"/>
              </a:spcBef>
              <a:buSzPct val="100000"/>
              <a:buFont typeface="Georgia"/>
              <a:defRPr sz="3800" i="1">
                <a:latin typeface="Georgia"/>
                <a:ea typeface="Georgia"/>
                <a:cs typeface="Georgia"/>
                <a:sym typeface="Georgia"/>
              </a:defRPr>
            </a:lvl6pPr>
            <a:lvl7pPr lvl="6" rtl="0">
              <a:spcBef>
                <a:spcPts val="0"/>
              </a:spcBef>
              <a:buSzPct val="100000"/>
              <a:buFont typeface="Georgia"/>
              <a:defRPr sz="3800" i="1">
                <a:latin typeface="Georgia"/>
                <a:ea typeface="Georgia"/>
                <a:cs typeface="Georgia"/>
                <a:sym typeface="Georgia"/>
              </a:defRPr>
            </a:lvl7pPr>
            <a:lvl8pPr lvl="7" rtl="0">
              <a:spcBef>
                <a:spcPts val="0"/>
              </a:spcBef>
              <a:buSzPct val="100000"/>
              <a:buFont typeface="Georgia"/>
              <a:defRPr sz="3800" i="1">
                <a:latin typeface="Georgia"/>
                <a:ea typeface="Georgia"/>
                <a:cs typeface="Georgia"/>
                <a:sym typeface="Georgia"/>
              </a:defRPr>
            </a:lvl8pPr>
            <a:lvl9pPr lvl="8">
              <a:spcBef>
                <a:spcPts val="0"/>
              </a:spcBef>
              <a:buSzPct val="100000"/>
              <a:buFont typeface="Georgia"/>
              <a:defRPr sz="3800" i="1">
                <a:latin typeface="Georgia"/>
                <a:ea typeface="Georgia"/>
                <a:cs typeface="Georgia"/>
                <a:sym typeface="Georgia"/>
              </a:defRPr>
            </a:lvl9pPr>
          </a:lstStyle>
          <a:p>
            <a:endParaRPr/>
          </a:p>
        </p:txBody>
      </p:sp>
      <p:sp>
        <p:nvSpPr>
          <p:cNvPr id="18" name="Shape 18"/>
          <p:cNvSpPr txBox="1"/>
          <p:nvPr/>
        </p:nvSpPr>
        <p:spPr>
          <a:xfrm>
            <a:off x="208375" y="579331"/>
            <a:ext cx="1957200" cy="871499"/>
          </a:xfrm>
          <a:prstGeom prst="rect">
            <a:avLst/>
          </a:prstGeom>
          <a:noFill/>
          <a:ln>
            <a:noFill/>
          </a:ln>
        </p:spPr>
        <p:txBody>
          <a:bodyPr lIns="91425" tIns="91425" rIns="91425" bIns="91425" anchor="t" anchorCtr="0">
            <a:noAutofit/>
          </a:bodyPr>
          <a:lstStyle/>
          <a:p>
            <a:pPr lvl="0" algn="ctr">
              <a:spcBef>
                <a:spcPts val="0"/>
              </a:spcBef>
              <a:buNone/>
            </a:pPr>
            <a:r>
              <a:rPr lang="en" sz="10000" b="1">
                <a:solidFill>
                  <a:srgbClr val="FF0000"/>
                </a:solidFill>
              </a:rPr>
              <a:t>“</a:t>
            </a:r>
          </a:p>
        </p:txBody>
      </p:sp>
      <p:sp>
        <p:nvSpPr>
          <p:cNvPr id="19" name="Shape 19"/>
          <p:cNvSpPr/>
          <p:nvPr/>
        </p:nvSpPr>
        <p:spPr>
          <a:xfrm>
            <a:off x="539121" y="539121"/>
            <a:ext cx="1295699" cy="1295699"/>
          </a:xfrm>
          <a:prstGeom prst="rect">
            <a:avLst/>
          </a:prstGeom>
          <a:noFill/>
          <a:ln w="76200" cap="flat" cmpd="sng">
            <a:solidFill>
              <a:srgbClr val="FF0000"/>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0"/>
        <p:cNvGrpSpPr/>
        <p:nvPr/>
      </p:nvGrpSpPr>
      <p:grpSpPr>
        <a:xfrm>
          <a:off x="0" y="0"/>
          <a:ext cx="0" cy="0"/>
          <a:chOff x="0" y="0"/>
          <a:chExt cx="0" cy="0"/>
        </a:xfrm>
      </p:grpSpPr>
      <p:sp>
        <p:nvSpPr>
          <p:cNvPr id="21" name="Shape 21"/>
          <p:cNvSpPr/>
          <p:nvPr/>
        </p:nvSpPr>
        <p:spPr>
          <a:xfrm>
            <a:off x="1169100" y="961800"/>
            <a:ext cx="7441499" cy="5362800"/>
          </a:xfrm>
          <a:prstGeom prst="rect">
            <a:avLst/>
          </a:prstGeom>
          <a:solidFill>
            <a:srgbClr val="EFEFEF"/>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533400" y="533400"/>
            <a:ext cx="2106599" cy="13091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203050" y="1205250"/>
            <a:ext cx="5185199" cy="4899600"/>
          </a:xfrm>
          <a:prstGeom prst="rect">
            <a:avLst/>
          </a:prstGeom>
        </p:spPr>
        <p:txBody>
          <a:bodyPr lIns="91425" tIns="91425" rIns="91425" bIns="91425" anchor="t" anchorCtr="0"/>
          <a:lstStyle>
            <a:lvl1pPr lvl="0">
              <a:spcBef>
                <a:spcPts val="0"/>
              </a:spcBef>
              <a:buSzPct val="100000"/>
              <a:defRPr sz="2800"/>
            </a:lvl1pPr>
            <a:lvl2pPr lvl="1">
              <a:spcBef>
                <a:spcPts val="0"/>
              </a:spcBef>
              <a:buSzPct val="100000"/>
              <a:defRPr sz="2200"/>
            </a:lvl2pPr>
            <a:lvl3pPr lvl="2">
              <a:spcBef>
                <a:spcPts val="0"/>
              </a:spcBef>
              <a:buSzPct val="100000"/>
              <a:defRPr sz="2200"/>
            </a:lvl3pPr>
            <a:lvl4pPr lvl="3">
              <a:spcBef>
                <a:spcPts val="0"/>
              </a:spcBef>
              <a:buSzPct val="100000"/>
              <a:defRPr sz="2200"/>
            </a:lvl4pPr>
            <a:lvl5pPr lvl="4">
              <a:spcBef>
                <a:spcPts val="0"/>
              </a:spcBef>
              <a:buSzPct val="100000"/>
              <a:defRPr sz="2200"/>
            </a:lvl5pPr>
            <a:lvl6pPr lvl="5">
              <a:spcBef>
                <a:spcPts val="0"/>
              </a:spcBef>
              <a:buSzPct val="100000"/>
              <a:defRPr sz="2200"/>
            </a:lvl6pPr>
            <a:lvl7pPr lvl="6">
              <a:spcBef>
                <a:spcPts val="0"/>
              </a:spcBef>
              <a:buSzPct val="100000"/>
              <a:defRPr sz="2200"/>
            </a:lvl7pPr>
            <a:lvl8pPr lvl="7">
              <a:spcBef>
                <a:spcPts val="0"/>
              </a:spcBef>
              <a:buSzPct val="100000"/>
              <a:defRPr sz="2200"/>
            </a:lvl8pPr>
            <a:lvl9pPr lvl="8">
              <a:spcBef>
                <a:spcPts val="0"/>
              </a:spcBef>
              <a:buSzPct val="100000"/>
              <a:defRPr sz="22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4"/>
        <p:cNvGrpSpPr/>
        <p:nvPr/>
      </p:nvGrpSpPr>
      <p:grpSpPr>
        <a:xfrm>
          <a:off x="0" y="0"/>
          <a:ext cx="0" cy="0"/>
          <a:chOff x="0" y="0"/>
          <a:chExt cx="0" cy="0"/>
        </a:xfrm>
      </p:grpSpPr>
      <p:sp>
        <p:nvSpPr>
          <p:cNvPr id="25" name="Shape 25"/>
          <p:cNvSpPr/>
          <p:nvPr/>
        </p:nvSpPr>
        <p:spPr>
          <a:xfrm>
            <a:off x="1169100" y="961800"/>
            <a:ext cx="7441499" cy="5362800"/>
          </a:xfrm>
          <a:prstGeom prst="rect">
            <a:avLst/>
          </a:prstGeom>
          <a:solidFill>
            <a:srgbClr val="EFEFEF"/>
          </a:solidFill>
          <a:ln>
            <a:noFill/>
          </a:ln>
        </p:spPr>
        <p:txBody>
          <a:bodyPr lIns="91425" tIns="91425" rIns="91425" bIns="91425" anchor="ctr" anchorCtr="0">
            <a:noAutofit/>
          </a:bodyPr>
          <a:lstStyle/>
          <a:p>
            <a:pPr lvl="0">
              <a:spcBef>
                <a:spcPts val="0"/>
              </a:spcBef>
              <a:buNone/>
            </a:pPr>
            <a:endParaRPr/>
          </a:p>
        </p:txBody>
      </p:sp>
      <p:sp>
        <p:nvSpPr>
          <p:cNvPr id="26" name="Shape 26"/>
          <p:cNvSpPr txBox="1">
            <a:spLocks noGrp="1"/>
          </p:cNvSpPr>
          <p:nvPr>
            <p:ph type="title"/>
          </p:nvPr>
        </p:nvSpPr>
        <p:spPr>
          <a:xfrm>
            <a:off x="533400" y="533400"/>
            <a:ext cx="2106599" cy="13091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012775" y="1403325"/>
            <a:ext cx="2597400" cy="47094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28" name="Shape 28"/>
          <p:cNvSpPr txBox="1">
            <a:spLocks noGrp="1"/>
          </p:cNvSpPr>
          <p:nvPr>
            <p:ph type="body" idx="2"/>
          </p:nvPr>
        </p:nvSpPr>
        <p:spPr>
          <a:xfrm>
            <a:off x="5766772" y="1403325"/>
            <a:ext cx="2597400" cy="47094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533400" y="533400"/>
            <a:ext cx="2106599" cy="1309199"/>
          </a:xfrm>
          <a:prstGeom prst="rect">
            <a:avLst/>
          </a:prstGeom>
          <a:noFill/>
          <a:ln w="76200" cap="flat" cmpd="sng">
            <a:solidFill>
              <a:srgbClr val="FF0000"/>
            </a:solidFill>
            <a:prstDash val="solid"/>
            <a:miter/>
            <a:headEnd type="none" w="med" len="med"/>
            <a:tailEnd type="none" w="med" len="med"/>
          </a:ln>
        </p:spPr>
        <p:txBody>
          <a:bodyPr lIns="91425" tIns="91425" rIns="91425" bIns="91425" anchor="t" anchorCtr="0"/>
          <a:lstStyle>
            <a:lvl1pPr lvl="0">
              <a:spcBef>
                <a:spcPts val="0"/>
              </a:spcBef>
              <a:buClr>
                <a:srgbClr val="999999"/>
              </a:buClr>
              <a:buSzPct val="100000"/>
              <a:buFont typeface="Roboto Slab"/>
              <a:buNone/>
              <a:defRPr sz="2400">
                <a:solidFill>
                  <a:srgbClr val="999999"/>
                </a:solidFill>
                <a:latin typeface="Roboto Slab"/>
                <a:ea typeface="Roboto Slab"/>
                <a:cs typeface="Roboto Slab"/>
                <a:sym typeface="Roboto Slab"/>
              </a:defRPr>
            </a:lvl1pPr>
            <a:lvl2pPr lvl="1">
              <a:spcBef>
                <a:spcPts val="0"/>
              </a:spcBef>
              <a:buClr>
                <a:srgbClr val="999999"/>
              </a:buClr>
              <a:buSzPct val="100000"/>
              <a:buFont typeface="Roboto Slab"/>
              <a:buNone/>
              <a:defRPr sz="2400">
                <a:solidFill>
                  <a:srgbClr val="999999"/>
                </a:solidFill>
                <a:latin typeface="Roboto Slab"/>
                <a:ea typeface="Roboto Slab"/>
                <a:cs typeface="Roboto Slab"/>
                <a:sym typeface="Roboto Slab"/>
              </a:defRPr>
            </a:lvl2pPr>
            <a:lvl3pPr lvl="2">
              <a:spcBef>
                <a:spcPts val="0"/>
              </a:spcBef>
              <a:buClr>
                <a:srgbClr val="999999"/>
              </a:buClr>
              <a:buSzPct val="100000"/>
              <a:buFont typeface="Roboto Slab"/>
              <a:buNone/>
              <a:defRPr sz="2400">
                <a:solidFill>
                  <a:srgbClr val="999999"/>
                </a:solidFill>
                <a:latin typeface="Roboto Slab"/>
                <a:ea typeface="Roboto Slab"/>
                <a:cs typeface="Roboto Slab"/>
                <a:sym typeface="Roboto Slab"/>
              </a:defRPr>
            </a:lvl3pPr>
            <a:lvl4pPr lvl="3">
              <a:spcBef>
                <a:spcPts val="0"/>
              </a:spcBef>
              <a:buClr>
                <a:srgbClr val="999999"/>
              </a:buClr>
              <a:buSzPct val="100000"/>
              <a:buFont typeface="Roboto Slab"/>
              <a:buNone/>
              <a:defRPr sz="2400">
                <a:solidFill>
                  <a:srgbClr val="999999"/>
                </a:solidFill>
                <a:latin typeface="Roboto Slab"/>
                <a:ea typeface="Roboto Slab"/>
                <a:cs typeface="Roboto Slab"/>
                <a:sym typeface="Roboto Slab"/>
              </a:defRPr>
            </a:lvl4pPr>
            <a:lvl5pPr lvl="4">
              <a:spcBef>
                <a:spcPts val="0"/>
              </a:spcBef>
              <a:buClr>
                <a:srgbClr val="999999"/>
              </a:buClr>
              <a:buSzPct val="100000"/>
              <a:buFont typeface="Roboto Slab"/>
              <a:buNone/>
              <a:defRPr sz="2400">
                <a:solidFill>
                  <a:srgbClr val="999999"/>
                </a:solidFill>
                <a:latin typeface="Roboto Slab"/>
                <a:ea typeface="Roboto Slab"/>
                <a:cs typeface="Roboto Slab"/>
                <a:sym typeface="Roboto Slab"/>
              </a:defRPr>
            </a:lvl5pPr>
            <a:lvl6pPr lvl="5">
              <a:spcBef>
                <a:spcPts val="0"/>
              </a:spcBef>
              <a:buClr>
                <a:srgbClr val="999999"/>
              </a:buClr>
              <a:buSzPct val="100000"/>
              <a:buFont typeface="Roboto Slab"/>
              <a:buNone/>
              <a:defRPr sz="2400">
                <a:solidFill>
                  <a:srgbClr val="999999"/>
                </a:solidFill>
                <a:latin typeface="Roboto Slab"/>
                <a:ea typeface="Roboto Slab"/>
                <a:cs typeface="Roboto Slab"/>
                <a:sym typeface="Roboto Slab"/>
              </a:defRPr>
            </a:lvl6pPr>
            <a:lvl7pPr lvl="6">
              <a:spcBef>
                <a:spcPts val="0"/>
              </a:spcBef>
              <a:buClr>
                <a:srgbClr val="999999"/>
              </a:buClr>
              <a:buSzPct val="100000"/>
              <a:buFont typeface="Roboto Slab"/>
              <a:buNone/>
              <a:defRPr sz="2400">
                <a:solidFill>
                  <a:srgbClr val="999999"/>
                </a:solidFill>
                <a:latin typeface="Roboto Slab"/>
                <a:ea typeface="Roboto Slab"/>
                <a:cs typeface="Roboto Slab"/>
                <a:sym typeface="Roboto Slab"/>
              </a:defRPr>
            </a:lvl7pPr>
            <a:lvl8pPr lvl="7">
              <a:spcBef>
                <a:spcPts val="0"/>
              </a:spcBef>
              <a:buClr>
                <a:srgbClr val="999999"/>
              </a:buClr>
              <a:buSzPct val="100000"/>
              <a:buFont typeface="Roboto Slab"/>
              <a:buNone/>
              <a:defRPr sz="2400">
                <a:solidFill>
                  <a:srgbClr val="999999"/>
                </a:solidFill>
                <a:latin typeface="Roboto Slab"/>
                <a:ea typeface="Roboto Slab"/>
                <a:cs typeface="Roboto Slab"/>
                <a:sym typeface="Roboto Slab"/>
              </a:defRPr>
            </a:lvl8pPr>
            <a:lvl9pPr lvl="8">
              <a:spcBef>
                <a:spcPts val="0"/>
              </a:spcBef>
              <a:buClr>
                <a:srgbClr val="999999"/>
              </a:buClr>
              <a:buSzPct val="100000"/>
              <a:buFont typeface="Roboto Slab"/>
              <a:buNone/>
              <a:defRPr sz="2400">
                <a:solidFill>
                  <a:srgbClr val="999999"/>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203050" y="1205250"/>
            <a:ext cx="5185199" cy="4899600"/>
          </a:xfrm>
          <a:prstGeom prst="rect">
            <a:avLst/>
          </a:prstGeom>
          <a:noFill/>
          <a:ln>
            <a:noFill/>
          </a:ln>
        </p:spPr>
        <p:txBody>
          <a:bodyPr lIns="91425" tIns="91425" rIns="91425" bIns="91425" anchor="t" anchorCtr="0"/>
          <a:lstStyle>
            <a:lvl1pPr lvl="0">
              <a:spcBef>
                <a:spcPts val="600"/>
              </a:spcBef>
              <a:buClr>
                <a:srgbClr val="999999"/>
              </a:buClr>
              <a:buSzPct val="100000"/>
              <a:buFont typeface="Georgia"/>
              <a:buChar char="□"/>
              <a:defRPr sz="3000">
                <a:solidFill>
                  <a:srgbClr val="111111"/>
                </a:solidFill>
                <a:latin typeface="Georgia"/>
                <a:ea typeface="Georgia"/>
                <a:cs typeface="Georgia"/>
                <a:sym typeface="Georgia"/>
              </a:defRPr>
            </a:lvl1pPr>
            <a:lvl2pPr lvl="1">
              <a:spcBef>
                <a:spcPts val="480"/>
              </a:spcBef>
              <a:buClr>
                <a:srgbClr val="999999"/>
              </a:buClr>
              <a:buSzPct val="100000"/>
              <a:buFont typeface="Georgia"/>
              <a:buChar char="■"/>
              <a:defRPr sz="2400">
                <a:solidFill>
                  <a:srgbClr val="111111"/>
                </a:solidFill>
                <a:latin typeface="Georgia"/>
                <a:ea typeface="Georgia"/>
                <a:cs typeface="Georgia"/>
                <a:sym typeface="Georgia"/>
              </a:defRPr>
            </a:lvl2pPr>
            <a:lvl3pPr lvl="2">
              <a:spcBef>
                <a:spcPts val="480"/>
              </a:spcBef>
              <a:buClr>
                <a:srgbClr val="999999"/>
              </a:buClr>
              <a:buSzPct val="100000"/>
              <a:buFont typeface="Georgia"/>
              <a:buChar char="▣"/>
              <a:defRPr sz="2400">
                <a:solidFill>
                  <a:srgbClr val="111111"/>
                </a:solidFill>
                <a:latin typeface="Georgia"/>
                <a:ea typeface="Georgia"/>
                <a:cs typeface="Georgia"/>
                <a:sym typeface="Georgia"/>
              </a:defRPr>
            </a:lvl3pPr>
            <a:lvl4pPr lvl="3">
              <a:spcBef>
                <a:spcPts val="360"/>
              </a:spcBef>
              <a:buClr>
                <a:srgbClr val="999999"/>
              </a:buClr>
              <a:buSzPct val="100000"/>
              <a:buFont typeface="Georgia"/>
              <a:defRPr sz="1800">
                <a:solidFill>
                  <a:srgbClr val="111111"/>
                </a:solidFill>
                <a:latin typeface="Georgia"/>
                <a:ea typeface="Georgia"/>
                <a:cs typeface="Georgia"/>
                <a:sym typeface="Georgia"/>
              </a:defRPr>
            </a:lvl4pPr>
            <a:lvl5pPr lvl="4">
              <a:spcBef>
                <a:spcPts val="360"/>
              </a:spcBef>
              <a:buClr>
                <a:srgbClr val="999999"/>
              </a:buClr>
              <a:buSzPct val="100000"/>
              <a:buFont typeface="Georgia"/>
              <a:defRPr sz="1800">
                <a:solidFill>
                  <a:srgbClr val="111111"/>
                </a:solidFill>
                <a:latin typeface="Georgia"/>
                <a:ea typeface="Georgia"/>
                <a:cs typeface="Georgia"/>
                <a:sym typeface="Georgia"/>
              </a:defRPr>
            </a:lvl5pPr>
            <a:lvl6pPr lvl="5">
              <a:spcBef>
                <a:spcPts val="360"/>
              </a:spcBef>
              <a:buClr>
                <a:srgbClr val="999999"/>
              </a:buClr>
              <a:buSzPct val="100000"/>
              <a:buFont typeface="Georgia"/>
              <a:defRPr sz="1800">
                <a:solidFill>
                  <a:srgbClr val="111111"/>
                </a:solidFill>
                <a:latin typeface="Georgia"/>
                <a:ea typeface="Georgia"/>
                <a:cs typeface="Georgia"/>
                <a:sym typeface="Georgia"/>
              </a:defRPr>
            </a:lvl6pPr>
            <a:lvl7pPr lvl="6">
              <a:spcBef>
                <a:spcPts val="360"/>
              </a:spcBef>
              <a:buClr>
                <a:srgbClr val="999999"/>
              </a:buClr>
              <a:buSzPct val="100000"/>
              <a:buFont typeface="Georgia"/>
              <a:defRPr sz="1800">
                <a:solidFill>
                  <a:srgbClr val="111111"/>
                </a:solidFill>
                <a:latin typeface="Georgia"/>
                <a:ea typeface="Georgia"/>
                <a:cs typeface="Georgia"/>
                <a:sym typeface="Georgia"/>
              </a:defRPr>
            </a:lvl7pPr>
            <a:lvl8pPr lvl="7">
              <a:spcBef>
                <a:spcPts val="360"/>
              </a:spcBef>
              <a:buClr>
                <a:srgbClr val="999999"/>
              </a:buClr>
              <a:buSzPct val="100000"/>
              <a:buFont typeface="Georgia"/>
              <a:defRPr sz="1800">
                <a:solidFill>
                  <a:srgbClr val="111111"/>
                </a:solidFill>
                <a:latin typeface="Georgia"/>
                <a:ea typeface="Georgia"/>
                <a:cs typeface="Georgia"/>
                <a:sym typeface="Georgia"/>
              </a:defRPr>
            </a:lvl8pPr>
            <a:lvl9pPr lvl="8">
              <a:spcBef>
                <a:spcPts val="360"/>
              </a:spcBef>
              <a:buClr>
                <a:srgbClr val="999999"/>
              </a:buClr>
              <a:buSzPct val="100000"/>
              <a:buFont typeface="Georgia"/>
              <a:defRPr sz="1800">
                <a:solidFill>
                  <a:srgbClr val="11111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ctrTitle"/>
          </p:nvPr>
        </p:nvSpPr>
        <p:spPr>
          <a:xfrm>
            <a:off x="533400" y="3337825"/>
            <a:ext cx="5325600" cy="2986799"/>
          </a:xfrm>
          <a:prstGeom prst="rect">
            <a:avLst/>
          </a:prstGeom>
        </p:spPr>
        <p:txBody>
          <a:bodyPr lIns="91425" tIns="91425" rIns="91425" bIns="91425" anchor="b" anchorCtr="0">
            <a:noAutofit/>
          </a:bodyPr>
          <a:lstStyle/>
          <a:p>
            <a:pPr lvl="0">
              <a:spcBef>
                <a:spcPts val="0"/>
              </a:spcBef>
              <a:buNone/>
            </a:pPr>
            <a:r>
              <a:rPr lang="en" dirty="0"/>
              <a:t>Toplumsal Cinsiyet ve Siyaset</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Vatandaşlık</a:t>
            </a:r>
            <a:endParaRPr lang="tr-TR" dirty="0"/>
          </a:p>
        </p:txBody>
      </p:sp>
      <p:sp>
        <p:nvSpPr>
          <p:cNvPr id="3" name="Text Placeholder 2"/>
          <p:cNvSpPr>
            <a:spLocks noGrp="1"/>
          </p:cNvSpPr>
          <p:nvPr>
            <p:ph type="body" idx="1"/>
          </p:nvPr>
        </p:nvSpPr>
        <p:spPr/>
        <p:txBody>
          <a:bodyPr/>
          <a:lstStyle/>
          <a:p>
            <a:r>
              <a:rPr lang="tr-TR" sz="2400" dirty="0" smtClean="0"/>
              <a:t>Vatandaşlık kavramına yapılan vurgu</a:t>
            </a:r>
          </a:p>
          <a:p>
            <a:endParaRPr lang="tr-TR" sz="2400" dirty="0" smtClean="0"/>
          </a:p>
          <a:p>
            <a:r>
              <a:rPr lang="tr-TR" sz="2400" dirty="0" smtClean="0"/>
              <a:t>Ülkenin toplumsal ve siyasal yaşamına tam katılabilme hakkını ifade eder. </a:t>
            </a:r>
          </a:p>
          <a:p>
            <a:endParaRPr lang="tr-TR" sz="2400" dirty="0" smtClean="0"/>
          </a:p>
          <a:p>
            <a:r>
              <a:rPr lang="tr-TR" sz="1800" dirty="0" smtClean="0"/>
              <a:t>Vatandaşlık kavramı, kadınlara, kanunlar önünde erkeklerle eşit olma hakkını tanır. Cinsiyetleri, etnik kökenleri, koşulları ne olursa olsun, bireyler, vatandaşlık tanımı altında yasalar önünde eşit hak ve yükümlülüklere sahiptirler. </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sz="1800" dirty="0" smtClean="0"/>
              <a:t>19.yy sonlarında vatandaşlık kavramının sağladığı ek önündeki tek engel, var olan yasal düzenlemelerdi. </a:t>
            </a:r>
          </a:p>
          <a:p>
            <a:endParaRPr lang="tr-TR" sz="1800" dirty="0" smtClean="0"/>
          </a:p>
          <a:p>
            <a:r>
              <a:rPr lang="tr-TR" sz="1800" dirty="0" smtClean="0"/>
              <a:t>Bu dönemdeki feminist düşünceye göre kadınlara ve erkeklere eşit olanaklar, eşit fırsatlar sağlandığında, toplumsal ve siyasal eşitlik sağlanabilinecekti, bu dönem feminizminin temel mücadele alanı ve gündemi, yasal ve kurumsal düzenlemeler olarak ortaya çıktı.</a:t>
            </a:r>
          </a:p>
          <a:p>
            <a:endParaRPr lang="tr-TR" sz="1800" dirty="0" smtClean="0"/>
          </a:p>
          <a:p>
            <a:endParaRPr lang="tr-TR" sz="1800" dirty="0" smtClean="0"/>
          </a:p>
          <a:p>
            <a:r>
              <a:rPr lang="tr-TR" sz="1800" dirty="0" smtClean="0"/>
              <a:t>Eğitim haklarının edinilmesi, mülkiyet, aile hukuku alanında düzenlemeler ve en temel olarak oy hakkının kazanılması yönündeki mücadeleler feminist hareketin gündemini oluşturdu.</a:t>
            </a:r>
            <a:endParaRPr lang="tr-TR"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Seçme ve seçilme hakkı gibi mülkiyet, aile hukuku gibi birçok alandaki yasal düzenlemeler de bu dönemin ürünleridir. </a:t>
            </a:r>
          </a:p>
          <a:p>
            <a:pPr>
              <a:buNone/>
            </a:pPr>
            <a:endParaRPr lang="tr-TR" dirty="0" smtClean="0"/>
          </a:p>
          <a:p>
            <a:r>
              <a:rPr lang="tr-TR" dirty="0" smtClean="0"/>
              <a:t>Yasal düzenlemeler, kadınların kamusal alanda karşı karşıya kaldığı eşitsizliklerin giderilmesinde rol oynadı.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İkinci Dalga Feminizm</a:t>
            </a:r>
            <a:endParaRPr lang="tr-TR" dirty="0"/>
          </a:p>
        </p:txBody>
      </p:sp>
      <p:sp>
        <p:nvSpPr>
          <p:cNvPr id="3" name="Text Placeholder 2"/>
          <p:cNvSpPr>
            <a:spLocks noGrp="1"/>
          </p:cNvSpPr>
          <p:nvPr>
            <p:ph type="body" idx="1"/>
          </p:nvPr>
        </p:nvSpPr>
        <p:spPr/>
        <p:txBody>
          <a:bodyPr/>
          <a:lstStyle/>
          <a:p>
            <a:r>
              <a:rPr lang="tr-TR" sz="2400" dirty="0" smtClean="0"/>
              <a:t>İkinci  dalga feminizm 1960’larda ortaya çıktı. İlk dalga feministlerle karşılaştırıldığında siyasi, ekonomik ve toplumsal yaşam kadınlar için oldukça farklıydı. </a:t>
            </a:r>
          </a:p>
          <a:p>
            <a:endParaRPr lang="tr-TR" sz="2400" dirty="0" smtClean="0"/>
          </a:p>
          <a:p>
            <a:r>
              <a:rPr lang="tr-TR" sz="2400" dirty="0" smtClean="0"/>
              <a:t>Yasal hakların kadınlarca büyük oranda kazanıldığı, refah devletinin sağladığı olanaklarla eğitim oranlarının kadınlarda gittikçe arttığı, hayat standartlarının oldukça geliştiği bir dönemde ikinci dalga feminizm şekillendi.</a:t>
            </a:r>
            <a:endParaRPr lang="tr-T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İkinci dalga feminizm, gündemini, özel alan ve özel alandaki eşitsizlikler üzerine biçimlendirdi. </a:t>
            </a:r>
          </a:p>
          <a:p>
            <a:r>
              <a:rPr lang="tr-TR" dirty="0" smtClean="0"/>
              <a:t>Bu akıma göre, özel alan siyasetten ve güç ilişkilerinden bağımsız bir alan değildi yani özel (kişisel) de siyasiydi.</a:t>
            </a:r>
          </a:p>
          <a:p>
            <a:pPr>
              <a:buNone/>
            </a:pPr>
            <a:endParaRPr lang="tr-TR" dirty="0" smtClean="0"/>
          </a:p>
          <a:p>
            <a:r>
              <a:rPr lang="tr-TR" dirty="0" smtClean="0"/>
              <a:t> Hane içi roller içerdikleri güç ilişkileriyle birlikte, cinsler arası eşitsizliği besliyordu.</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sz="2000" dirty="0" smtClean="0"/>
              <a:t>Bu dönem feminist hareketi en çok etkileyen iki eser, Fransız filozof </a:t>
            </a:r>
            <a:r>
              <a:rPr lang="tr-TR" sz="2000" b="1" dirty="0" smtClean="0"/>
              <a:t>Simone de Beauvoir’in İkinci Cins </a:t>
            </a:r>
            <a:r>
              <a:rPr lang="tr-TR" sz="2000" dirty="0" smtClean="0"/>
              <a:t>(Le Deuxieme Sexe) </a:t>
            </a:r>
          </a:p>
          <a:p>
            <a:endParaRPr lang="tr-TR" sz="2000" dirty="0" smtClean="0"/>
          </a:p>
          <a:p>
            <a:r>
              <a:rPr lang="tr-TR" sz="2000" dirty="0" smtClean="0"/>
              <a:t> ve </a:t>
            </a:r>
            <a:r>
              <a:rPr lang="tr-TR" sz="2000" b="1" dirty="0" smtClean="0"/>
              <a:t>Amerikalı Betty Friedan’›n “Kadınlığın Gizemi </a:t>
            </a:r>
            <a:r>
              <a:rPr lang="tr-TR" sz="2000" dirty="0" smtClean="0"/>
              <a:t>(The Feminine Mystique)”dir.</a:t>
            </a:r>
          </a:p>
          <a:p>
            <a:pPr>
              <a:buNone/>
            </a:pPr>
            <a:endParaRPr lang="tr-TR" sz="2400" dirty="0" smtClean="0"/>
          </a:p>
          <a:p>
            <a:pPr algn="just"/>
            <a:r>
              <a:rPr lang="tr-TR" sz="2400" dirty="0" smtClean="0"/>
              <a:t> Bu  kitaplar kadın olmanın erkek egemen bir toplumda ne anlama geldiğini ve kadınlık hallerini sorgulamaktadırlar.</a:t>
            </a:r>
          </a:p>
          <a:p>
            <a:pPr algn="just"/>
            <a:endParaRPr lang="tr-T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000" dirty="0" smtClean="0"/>
              <a:t>Siyasi Katılım Türleri ve Kadın Katılımı</a:t>
            </a:r>
            <a:endParaRPr lang="tr-TR" sz="2000" dirty="0"/>
          </a:p>
        </p:txBody>
      </p:sp>
      <p:sp>
        <p:nvSpPr>
          <p:cNvPr id="3" name="Text Placeholder 2"/>
          <p:cNvSpPr>
            <a:spLocks noGrp="1"/>
          </p:cNvSpPr>
          <p:nvPr>
            <p:ph type="body" idx="1"/>
          </p:nvPr>
        </p:nvSpPr>
        <p:spPr/>
        <p:txBody>
          <a:bodyPr/>
          <a:lstStyle/>
          <a:p>
            <a:r>
              <a:rPr lang="tr-TR" dirty="0" smtClean="0"/>
              <a:t>Vatandaşların en çok kullandığı katılım yöntemi oy vermektir. Oy verme davranışı demokratik süreçlerde çok temel bir role sahiptir. </a:t>
            </a:r>
            <a:endParaRPr lang="tr-T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sz="2000" dirty="0" smtClean="0"/>
              <a:t>Kadınlarla erkekleri oy verme davranışları açısından karşılaştıran 1960 ve 1970lerdeki birçok çalışma, seçimlerde kadınların erkeklerden daha az sıklıkta oy kullandığını belirtmektedir. </a:t>
            </a:r>
          </a:p>
          <a:p>
            <a:endParaRPr lang="tr-TR" sz="2000" dirty="0" smtClean="0"/>
          </a:p>
          <a:p>
            <a:r>
              <a:rPr lang="tr-TR" sz="2000" dirty="0" smtClean="0"/>
              <a:t> Bu </a:t>
            </a:r>
            <a:r>
              <a:rPr lang="tr-TR" sz="2000" dirty="0" smtClean="0"/>
              <a:t>çalışmalarda </a:t>
            </a:r>
            <a:r>
              <a:rPr lang="tr-TR" sz="2000" dirty="0" smtClean="0"/>
              <a:t>kadınların kocaları ya da babalarının seçimleri doğrultusunda oy kullandıkları ortaya konulmuştur.</a:t>
            </a:r>
          </a:p>
          <a:p>
            <a:endParaRPr lang="tr-TR" sz="2000" dirty="0" smtClean="0"/>
          </a:p>
          <a:p>
            <a:r>
              <a:rPr lang="tr-TR" sz="2000" dirty="0" smtClean="0"/>
              <a:t> Bununla birlikte, kadın oylarının daha muhafazakâr eğilimler taşıdığı, kadınların oylarını var olan siyasi durumun korunması yönünde kullandıkları, yine bu çalışmalarda vurgulanıyor.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 Gelişmiş ülkelerde yapılan araştırmalar, kadın ve erkek arasında oy verme davranışları açısından farkların ortadan kalkmakta olduğunu belirtmişlerdir.</a:t>
            </a:r>
          </a:p>
          <a:p>
            <a:endParaRPr lang="tr-TR" dirty="0" smtClean="0"/>
          </a:p>
          <a:p>
            <a:r>
              <a:rPr lang="tr-TR" dirty="0" smtClean="0"/>
              <a:t>Kadınlar da erkekler kadar sıklıkla oy verme haklarını kullanmaktadırlar. </a:t>
            </a:r>
          </a:p>
          <a:p>
            <a:endParaRPr lang="tr-TR" dirty="0" smtClean="0"/>
          </a:p>
          <a:p>
            <a:r>
              <a:rPr lang="tr-TR" dirty="0" smtClean="0"/>
              <a:t> </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Hangi partilere oy verildiği konusunda bir cinsiyet farklılaşmasından çok, bir kuşak farklılaşması sözkonusu (yaşlı kadınlar muhafazakar eğilimlere sahip)</a:t>
            </a:r>
          </a:p>
          <a:p>
            <a:pPr>
              <a:buNone/>
            </a:pPr>
            <a:endParaRPr lang="tr-TR" dirty="0" smtClean="0"/>
          </a:p>
          <a:p>
            <a:r>
              <a:rPr lang="tr-TR" dirty="0" smtClean="0"/>
              <a:t>Ancak, özellikle 1980’lerden sonra yeni sol partilerin en önemli oy tabanını genç kadınlar oluşturuyor. </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571472" y="642918"/>
            <a:ext cx="2106599" cy="990599"/>
          </a:xfrm>
          <a:prstGeom prst="rect">
            <a:avLst/>
          </a:prstGeom>
        </p:spPr>
        <p:txBody>
          <a:bodyPr lIns="91425" tIns="91425" rIns="91425" bIns="91425" anchor="t" anchorCtr="0">
            <a:noAutofit/>
          </a:bodyPr>
          <a:lstStyle/>
          <a:p>
            <a:pPr lvl="0" rtl="0">
              <a:spcBef>
                <a:spcPts val="0"/>
              </a:spcBef>
              <a:buNone/>
            </a:pPr>
            <a:r>
              <a:rPr lang="tr-TR" sz="2000" dirty="0" smtClean="0"/>
              <a:t>Toplumsal cinsiyet ve siyaset</a:t>
            </a:r>
            <a:endParaRPr lang="en" sz="2000" dirty="0"/>
          </a:p>
        </p:txBody>
      </p:sp>
      <p:sp>
        <p:nvSpPr>
          <p:cNvPr id="53" name="Shape 53"/>
          <p:cNvSpPr txBox="1"/>
          <p:nvPr/>
        </p:nvSpPr>
        <p:spPr>
          <a:xfrm>
            <a:off x="1582625" y="1885950"/>
            <a:ext cx="6598199" cy="826499"/>
          </a:xfrm>
          <a:prstGeom prst="rect">
            <a:avLst/>
          </a:prstGeom>
          <a:noFill/>
          <a:ln>
            <a:noFill/>
          </a:ln>
        </p:spPr>
        <p:txBody>
          <a:bodyPr lIns="91425" tIns="91425" rIns="91425" bIns="91425" anchor="t" anchorCtr="0">
            <a:noAutofit/>
          </a:bodyPr>
          <a:lstStyle/>
          <a:p>
            <a:pPr lvl="0" rtl="0">
              <a:spcBef>
                <a:spcPts val="600"/>
              </a:spcBef>
              <a:buNone/>
            </a:pPr>
            <a:endParaRPr lang="en" sz="1200" b="1" dirty="0">
              <a:solidFill>
                <a:srgbClr val="1D1D1B"/>
              </a:solidFill>
              <a:latin typeface="Georgia"/>
              <a:ea typeface="Georgia"/>
              <a:cs typeface="Georgia"/>
              <a:sym typeface="Georgia"/>
            </a:endParaRPr>
          </a:p>
        </p:txBody>
      </p:sp>
      <p:sp>
        <p:nvSpPr>
          <p:cNvPr id="55" name="Shape 55"/>
          <p:cNvSpPr txBox="1"/>
          <p:nvPr/>
        </p:nvSpPr>
        <p:spPr>
          <a:xfrm>
            <a:off x="5020388" y="2873550"/>
            <a:ext cx="3160200" cy="2207100"/>
          </a:xfrm>
          <a:prstGeom prst="rect">
            <a:avLst/>
          </a:prstGeom>
          <a:noFill/>
          <a:ln>
            <a:noFill/>
          </a:ln>
        </p:spPr>
        <p:txBody>
          <a:bodyPr lIns="91425" tIns="91425" rIns="91425" bIns="91425" anchor="t" anchorCtr="0">
            <a:noAutofit/>
          </a:bodyPr>
          <a:lstStyle/>
          <a:p>
            <a:pPr lvl="0" rtl="0">
              <a:spcBef>
                <a:spcPts val="600"/>
              </a:spcBef>
              <a:buNone/>
            </a:pPr>
            <a:endParaRPr lang="en" sz="1200" dirty="0">
              <a:solidFill>
                <a:srgbClr val="1D1D1B"/>
              </a:solidFill>
              <a:latin typeface="Georgia"/>
              <a:ea typeface="Georgia"/>
              <a:cs typeface="Georgia"/>
              <a:sym typeface="Georgia"/>
            </a:endParaRPr>
          </a:p>
        </p:txBody>
      </p:sp>
      <p:sp>
        <p:nvSpPr>
          <p:cNvPr id="56" name="Shape 56"/>
          <p:cNvSpPr txBox="1"/>
          <p:nvPr/>
        </p:nvSpPr>
        <p:spPr>
          <a:xfrm>
            <a:off x="1582625" y="4820325"/>
            <a:ext cx="6598199" cy="826499"/>
          </a:xfrm>
          <a:prstGeom prst="rect">
            <a:avLst/>
          </a:prstGeom>
          <a:noFill/>
          <a:ln>
            <a:noFill/>
          </a:ln>
        </p:spPr>
        <p:txBody>
          <a:bodyPr lIns="91425" tIns="91425" rIns="91425" bIns="91425" anchor="t" anchorCtr="0">
            <a:noAutofit/>
          </a:bodyPr>
          <a:lstStyle/>
          <a:p>
            <a:pPr lvl="0" rtl="0">
              <a:spcBef>
                <a:spcPts val="1000"/>
              </a:spcBef>
              <a:spcAft>
                <a:spcPts val="1000"/>
              </a:spcAft>
              <a:buNone/>
            </a:pPr>
            <a:endParaRPr sz="1200">
              <a:solidFill>
                <a:srgbClr val="1D1D1B"/>
              </a:solidFill>
              <a:latin typeface="Georgia"/>
              <a:ea typeface="Georgia"/>
              <a:cs typeface="Georgia"/>
              <a:sym typeface="Georgia"/>
            </a:endParaRPr>
          </a:p>
          <a:p>
            <a:pPr lvl="0" rtl="0">
              <a:spcBef>
                <a:spcPts val="1000"/>
              </a:spcBef>
              <a:spcAft>
                <a:spcPts val="1000"/>
              </a:spcAft>
              <a:buNone/>
            </a:pPr>
            <a:endParaRPr sz="1200">
              <a:solidFill>
                <a:srgbClr val="1D1D1B"/>
              </a:solidFill>
              <a:latin typeface="Georgia"/>
              <a:ea typeface="Georgia"/>
              <a:cs typeface="Georgia"/>
              <a:sym typeface="Georgia"/>
            </a:endParaRPr>
          </a:p>
        </p:txBody>
      </p:sp>
      <p:sp>
        <p:nvSpPr>
          <p:cNvPr id="7" name="TextBox 6"/>
          <p:cNvSpPr txBox="1"/>
          <p:nvPr/>
        </p:nvSpPr>
        <p:spPr>
          <a:xfrm>
            <a:off x="1357290" y="1656577"/>
            <a:ext cx="6858048" cy="8186857"/>
          </a:xfrm>
          <a:prstGeom prst="rect">
            <a:avLst/>
          </a:prstGeom>
          <a:noFill/>
        </p:spPr>
        <p:txBody>
          <a:bodyPr wrap="square" rtlCol="0">
            <a:spAutoFit/>
          </a:bodyPr>
          <a:lstStyle/>
          <a:p>
            <a:pPr algn="just"/>
            <a:r>
              <a:rPr lang="tr-TR" sz="1800" b="1" dirty="0" smtClean="0">
                <a:latin typeface="Times New Roman" pitchFamily="18" charset="0"/>
                <a:cs typeface="Times New Roman" pitchFamily="18" charset="0"/>
              </a:rPr>
              <a:t>Dünyada kadınların siyasete katılımında kadınlar aleyhine büyük bir eşitsizlik yaşanıyor. </a:t>
            </a:r>
          </a:p>
          <a:p>
            <a:pPr algn="just"/>
            <a:endParaRPr lang="tr-TR" sz="1800" b="1" dirty="0" smtClean="0">
              <a:latin typeface="Times New Roman" pitchFamily="18" charset="0"/>
              <a:cs typeface="Times New Roman" pitchFamily="18" charset="0"/>
            </a:endParaRPr>
          </a:p>
          <a:p>
            <a:pPr algn="just"/>
            <a:r>
              <a:rPr lang="tr-TR" sz="1800" b="1" dirty="0" smtClean="0">
                <a:latin typeface="Times New Roman" pitchFamily="18" charset="0"/>
                <a:cs typeface="Times New Roman" pitchFamily="18" charset="0"/>
              </a:rPr>
              <a:t>Kadınların siyasi partilere, sendikalara, yerel yönetimlere, parlamentolara, üst düzey bürokratik görevlere yani karar verme mekanizmalarına katılımları oldukça sınırlıdır. </a:t>
            </a:r>
          </a:p>
          <a:p>
            <a:pPr algn="just"/>
            <a:endParaRPr lang="tr-TR" sz="1800" b="1" dirty="0" smtClean="0">
              <a:latin typeface="Times New Roman" pitchFamily="18" charset="0"/>
              <a:cs typeface="Times New Roman" pitchFamily="18" charset="0"/>
            </a:endParaRPr>
          </a:p>
          <a:p>
            <a:pPr algn="just"/>
            <a:r>
              <a:rPr lang="tr-TR" sz="1800" b="1" dirty="0" smtClean="0">
                <a:latin typeface="Times New Roman" pitchFamily="18" charset="0"/>
                <a:cs typeface="Times New Roman" pitchFamily="18" charset="0"/>
              </a:rPr>
              <a:t>Kadınların siyasete katılımının yetersizliğini tartışmak neden önemlidir? </a:t>
            </a:r>
          </a:p>
          <a:p>
            <a:pPr algn="just"/>
            <a:endParaRPr lang="tr-TR" sz="1800" b="1" dirty="0" smtClean="0">
              <a:latin typeface="Times New Roman" pitchFamily="18" charset="0"/>
              <a:cs typeface="Times New Roman" pitchFamily="18" charset="0"/>
            </a:endParaRPr>
          </a:p>
          <a:p>
            <a:pPr algn="just"/>
            <a:r>
              <a:rPr lang="tr-TR" sz="1800" b="1" dirty="0" smtClean="0">
                <a:latin typeface="Times New Roman" pitchFamily="18" charset="0"/>
                <a:cs typeface="Times New Roman" pitchFamily="18" charset="0"/>
              </a:rPr>
              <a:t>Siyaset, kaynak dağıtım süreçlerini etkileyen eylemler bütünüdür. Kaynakların ne şekilde elde edileceği ve bunların hangi gruplar arasında nasıl paylaştırılacağı politik kararlardır</a:t>
            </a:r>
            <a:r>
              <a:rPr lang="tr-TR" sz="1800" b="1" dirty="0" smtClean="0">
                <a:latin typeface="Times New Roman" pitchFamily="18" charset="0"/>
                <a:cs typeface="Times New Roman" pitchFamily="18" charset="0"/>
              </a:rPr>
              <a:t>.</a:t>
            </a:r>
          </a:p>
          <a:p>
            <a:pPr algn="just"/>
            <a:endParaRPr lang="tr-TR" sz="1800" b="1" dirty="0" smtClean="0">
              <a:latin typeface="Times New Roman" pitchFamily="18" charset="0"/>
              <a:cs typeface="Times New Roman" pitchFamily="18" charset="0"/>
            </a:endParaRPr>
          </a:p>
          <a:p>
            <a:pPr algn="just"/>
            <a:r>
              <a:rPr lang="tr-TR" sz="1800" b="1" dirty="0" smtClean="0">
                <a:latin typeface="Times New Roman" pitchFamily="18" charset="0"/>
                <a:cs typeface="Times New Roman" pitchFamily="18" charset="0"/>
              </a:rPr>
              <a:t> </a:t>
            </a:r>
            <a:r>
              <a:rPr lang="tr-TR" sz="1800" b="1" dirty="0" smtClean="0">
                <a:latin typeface="Times New Roman" pitchFamily="18" charset="0"/>
                <a:cs typeface="Times New Roman" pitchFamily="18" charset="0"/>
              </a:rPr>
              <a:t>Bu süreçte karar verme mekanizmalarında yer almak, bu kararlar üzerinde söz sahibi olmak anlamına gelmektedir.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Kadınlar geleneksel olmayan katılım türlerinde daha fazla yer  alıyor (ör. Savaş karşıtı, nükleer karşıtı çevreci hareketlerde yer alıyor).</a:t>
            </a:r>
          </a:p>
          <a:p>
            <a:endParaRPr lang="tr-TR" dirty="0" smtClean="0"/>
          </a:p>
          <a:p>
            <a:r>
              <a:rPr lang="tr-TR" dirty="0" smtClean="0"/>
              <a:t>Neden? Bu tarz katılım ev ve iş sorumlulukları üstlenen kadınlar için daha uygun bir katılım biçimi haline geliyor.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Kadınlar siyasi partilere, sendikalara ve diğer sivil toplum örgütlerine daha az üye olmakta, hükümetle daha az </a:t>
            </a:r>
            <a:r>
              <a:rPr lang="tr-TR" dirty="0" smtClean="0"/>
              <a:t>iletişim </a:t>
            </a:r>
            <a:r>
              <a:rPr lang="tr-TR" dirty="0" smtClean="0"/>
              <a:t>kurmaktadırlar. </a:t>
            </a:r>
          </a:p>
          <a:p>
            <a:endParaRPr lang="tr-TR" dirty="0" smtClean="0"/>
          </a:p>
          <a:p>
            <a:r>
              <a:rPr lang="tr-TR" dirty="0" smtClean="0"/>
              <a:t>Kadınlar karar alma mercilerine gelememektedirler.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sz="2400" dirty="0" smtClean="0"/>
              <a:t>Kadınlar tüm ülkelerde nüfusun yaklaşık olarak yarısını oluşturuyorlar. Buna rağmen meclis temsilleri bu oranı bulmamaktadır.</a:t>
            </a:r>
          </a:p>
          <a:p>
            <a:pPr>
              <a:buNone/>
            </a:pPr>
            <a:endParaRPr lang="tr-TR" sz="2400" dirty="0" smtClean="0"/>
          </a:p>
          <a:p>
            <a:r>
              <a:rPr lang="tr-TR" sz="2000" dirty="0" smtClean="0"/>
              <a:t>Dünya üzerindeki ortalama kadın temsili ya da parlamentolarda ortalama kadın sayısı %16 civarındadır. </a:t>
            </a:r>
          </a:p>
          <a:p>
            <a:endParaRPr lang="tr-TR" sz="2000" dirty="0" smtClean="0"/>
          </a:p>
          <a:p>
            <a:r>
              <a:rPr lang="tr-TR" sz="2400" dirty="0" smtClean="0"/>
              <a:t>Türkiye’de 1934 yılından günümüze kadar parlamentoya giren 9134 milletvekili arasından sadece 236’sı kadındır. </a:t>
            </a:r>
            <a:endParaRPr lang="tr-T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Kadının parlamentodaki temsili neden önemlidir? </a:t>
            </a:r>
          </a:p>
          <a:p>
            <a:endParaRPr lang="tr-TR" dirty="0" smtClean="0"/>
          </a:p>
          <a:p>
            <a:endParaRPr lang="tr-TR" dirty="0" smtClean="0"/>
          </a:p>
          <a:p>
            <a:r>
              <a:rPr lang="tr-TR" dirty="0" smtClean="0"/>
              <a:t>Farklı temsil anlayışlarına bakmak lazım.</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Formel temsil anlayışı</a:t>
            </a:r>
            <a:endParaRPr lang="tr-TR" dirty="0"/>
          </a:p>
        </p:txBody>
      </p:sp>
      <p:sp>
        <p:nvSpPr>
          <p:cNvPr id="3" name="Text Placeholder 2"/>
          <p:cNvSpPr>
            <a:spLocks noGrp="1"/>
          </p:cNvSpPr>
          <p:nvPr>
            <p:ph type="body" idx="1"/>
          </p:nvPr>
        </p:nvSpPr>
        <p:spPr/>
        <p:txBody>
          <a:bodyPr/>
          <a:lstStyle/>
          <a:p>
            <a:r>
              <a:rPr lang="tr-TR" sz="2000" dirty="0" smtClean="0"/>
              <a:t>Genellikle demokrasilerde seçim ve temsil coğrafi olarak tanımlanır. </a:t>
            </a:r>
          </a:p>
          <a:p>
            <a:endParaRPr lang="tr-TR" sz="2000" dirty="0" smtClean="0"/>
          </a:p>
          <a:p>
            <a:r>
              <a:rPr lang="tr-TR" sz="2000" dirty="0" smtClean="0"/>
              <a:t>Yani temsilciler benzer yerlerde yaşayan vatandaşları temsil etmektedirler. </a:t>
            </a:r>
          </a:p>
          <a:p>
            <a:endParaRPr lang="tr-TR" sz="2000" dirty="0" smtClean="0"/>
          </a:p>
          <a:p>
            <a:r>
              <a:rPr lang="tr-TR" sz="2000" dirty="0" smtClean="0"/>
              <a:t>Sınıflar, etnik sosyal grup üyelikleri gibi, cinsiyet de temsili gereken bir politik kategori olarak değerlendirilmemektedir.</a:t>
            </a:r>
          </a:p>
          <a:p>
            <a:endParaRPr lang="tr-TR" sz="2000" dirty="0" smtClean="0"/>
          </a:p>
          <a:p>
            <a:r>
              <a:rPr lang="tr-TR" sz="2000" dirty="0" smtClean="0"/>
              <a:t> Bu temsil anlayışına göre fikirler ve çıkarlar temsil edilebilir ancak toplumsal cinsiyet ve diğer kimlikler temsil edilemezler.</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Tanımlayıcı temsil anlayışı</a:t>
            </a:r>
            <a:endParaRPr lang="tr-TR" dirty="0"/>
          </a:p>
        </p:txBody>
      </p:sp>
      <p:sp>
        <p:nvSpPr>
          <p:cNvPr id="3" name="Text Placeholder 2"/>
          <p:cNvSpPr>
            <a:spLocks noGrp="1"/>
          </p:cNvSpPr>
          <p:nvPr>
            <p:ph type="body" idx="1"/>
          </p:nvPr>
        </p:nvSpPr>
        <p:spPr>
          <a:xfrm>
            <a:off x="3214678" y="1214422"/>
            <a:ext cx="5113761" cy="5143536"/>
          </a:xfrm>
        </p:spPr>
        <p:txBody>
          <a:bodyPr/>
          <a:lstStyle/>
          <a:p>
            <a:r>
              <a:rPr lang="tr-TR" dirty="0" smtClean="0"/>
              <a:t>Feminist savlara göre, cinsiyetsiz olarak tanımlanan vatandaş kimliği, aslında erkek çıkarlarını ve ilgilerini ön plana çıkaran bir kimliktir. </a:t>
            </a:r>
          </a:p>
          <a:p>
            <a:endParaRPr lang="tr-TR" dirty="0" smtClean="0"/>
          </a:p>
          <a:p>
            <a:pPr lvl="1"/>
            <a:r>
              <a:rPr lang="tr-TR" sz="2000" dirty="0" smtClean="0"/>
              <a:t>Toplumdaki her grubun, kendilerine özgü kimlikleri ve bu kimliklerinden doğan sorunları vardır. Kadınlar ayrı bir siyasi grup oluşturuyor.</a:t>
            </a:r>
          </a:p>
          <a:p>
            <a:pPr lvl="1"/>
            <a:r>
              <a:rPr lang="tr-TR" sz="2000" dirty="0" smtClean="0"/>
              <a:t> Erkeklerden farklı çıkarları, ayrı siyasi pozisyonları, farklı siyasi tutumları vardır. Kadınların, kadınlar tarafından parlamentoda temsili önemlidir. </a:t>
            </a:r>
            <a:endParaRPr lang="tr-TR"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Nitelikli temsil anlayışı</a:t>
            </a:r>
            <a:endParaRPr lang="tr-TR" dirty="0"/>
          </a:p>
        </p:txBody>
      </p:sp>
      <p:sp>
        <p:nvSpPr>
          <p:cNvPr id="3" name="Text Placeholder 2"/>
          <p:cNvSpPr>
            <a:spLocks noGrp="1"/>
          </p:cNvSpPr>
          <p:nvPr>
            <p:ph type="body" idx="1"/>
          </p:nvPr>
        </p:nvSpPr>
        <p:spPr/>
        <p:txBody>
          <a:bodyPr/>
          <a:lstStyle/>
          <a:p>
            <a:pPr algn="just"/>
            <a:r>
              <a:rPr lang="tr-TR" sz="2400" dirty="0" smtClean="0"/>
              <a:t>Feminist bakış açısı, temsil ilkesini bir adım ileri götürecek bir soru sormaktadır: Daha fazla sayıda kadının parlamentoda yer alması gerçekten kadın çıkarlarının temsili için yeterli midir? </a:t>
            </a:r>
          </a:p>
          <a:p>
            <a:endParaRPr lang="tr-TR" sz="2400" dirty="0" smtClean="0"/>
          </a:p>
          <a:p>
            <a:pPr>
              <a:buNone/>
            </a:pPr>
            <a:endParaRPr lang="tr-TR" sz="2400" dirty="0" smtClean="0"/>
          </a:p>
          <a:p>
            <a:r>
              <a:rPr lang="tr-TR" sz="2400" dirty="0" smtClean="0"/>
              <a:t>Nitelikli temsil anlayışında kadınların sadece parlamentoda bulunması değil, aynı zamanda kadınların çıkarları yönünde davranması  da gereklidir. </a:t>
            </a:r>
            <a:endParaRPr lang="tr-T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Kadınların özellikle siyasi elit olarak zayıf katılımlarını hangi faktörlerle açıklayabiliriz? Bu faktörlerin hangileri daha belirleyici olmaktadır?</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1800" dirty="0" smtClean="0"/>
              <a:t>Kadının Siyasete Katılımındaki Engeller</a:t>
            </a:r>
            <a:endParaRPr lang="tr-TR" sz="1800" dirty="0"/>
          </a:p>
        </p:txBody>
      </p:sp>
      <p:sp>
        <p:nvSpPr>
          <p:cNvPr id="3" name="Text Placeholder 2"/>
          <p:cNvSpPr>
            <a:spLocks noGrp="1"/>
          </p:cNvSpPr>
          <p:nvPr>
            <p:ph type="body" idx="1"/>
          </p:nvPr>
        </p:nvSpPr>
        <p:spPr/>
        <p:txBody>
          <a:bodyPr/>
          <a:lstStyle/>
          <a:p>
            <a:r>
              <a:rPr lang="tr-TR" dirty="0" smtClean="0"/>
              <a:t>Kültürel ideolojik Sebepler:</a:t>
            </a:r>
          </a:p>
          <a:p>
            <a:endParaRPr lang="tr-TR" dirty="0" smtClean="0"/>
          </a:p>
          <a:p>
            <a:r>
              <a:rPr lang="tr-TR" dirty="0" smtClean="0"/>
              <a:t> </a:t>
            </a:r>
            <a:r>
              <a:rPr lang="tr-TR" sz="2400" dirty="0" smtClean="0"/>
              <a:t>Çoğu toplumda kültürel değerler ve gelenekler, kadınları değil, erkekleri politik aktör olarak onaylar. Kadınlarıysa özel alan ve çocuk bakımı yönünde çeşitli araçlarla teşvik ederler. </a:t>
            </a:r>
          </a:p>
          <a:p>
            <a:endParaRPr lang="tr-TR" sz="2400" dirty="0" smtClean="0"/>
          </a:p>
          <a:p>
            <a:r>
              <a:rPr lang="tr-TR" sz="2400" dirty="0" smtClean="0"/>
              <a:t>Sosyalizasyon süreçleri, içselleştirilen değerler vs.</a:t>
            </a:r>
            <a:endParaRPr lang="tr-T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Sosyoekonomik Faktörler: </a:t>
            </a:r>
          </a:p>
          <a:p>
            <a:endParaRPr lang="tr-TR" dirty="0" smtClean="0"/>
          </a:p>
          <a:p>
            <a:r>
              <a:rPr lang="tr-TR" dirty="0" smtClean="0"/>
              <a:t>Siyasi elit profilleri genel olarak iyi eğitim almış, maddi durumları yeterli, sosyal </a:t>
            </a:r>
            <a:r>
              <a:rPr lang="tr-TR" dirty="0" smtClean="0"/>
              <a:t>iletişim </a:t>
            </a:r>
            <a:r>
              <a:rPr lang="tr-TR" dirty="0" smtClean="0"/>
              <a:t>ağları güçlü profiller olmaktadırlar. </a:t>
            </a:r>
          </a:p>
          <a:p>
            <a:endParaRPr lang="tr-TR" dirty="0" smtClean="0"/>
          </a:p>
          <a:p>
            <a:r>
              <a:rPr lang="tr-TR" dirty="0" smtClean="0"/>
              <a:t>Kadınlar sosyal sermaye konusunda  sıkıntılar yaşıyor</a:t>
            </a:r>
          </a:p>
          <a:p>
            <a:endParaRPr lang="tr-TR" dirty="0" smtClean="0"/>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2402275" y="1641175"/>
            <a:ext cx="5573700" cy="4035599"/>
          </a:xfrm>
          <a:prstGeom prst="rect">
            <a:avLst/>
          </a:prstGeom>
        </p:spPr>
        <p:txBody>
          <a:bodyPr lIns="91425" tIns="91425" rIns="91425" bIns="91425" anchor="t" anchorCtr="0">
            <a:noAutofit/>
          </a:bodyPr>
          <a:lstStyle/>
          <a:p>
            <a:pPr lvl="0">
              <a:buNone/>
            </a:pPr>
            <a:r>
              <a:rPr lang="tr-TR" sz="3200" dirty="0" smtClean="0"/>
              <a:t>Kadınların kendi koşullarında değişiklik yaratabilecek siyasi eylemlere katılamamaları, kendi koşullarında yapabilecekleri iyileştirmelerin önündeki en önemli engellerden biridir.</a:t>
            </a:r>
            <a:endParaRPr lang="en" sz="3200" dirty="0"/>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 Hane içi sorumluluklar ve özellikle çocuk bakımı</a:t>
            </a:r>
          </a:p>
          <a:p>
            <a:endParaRPr lang="tr-TR" dirty="0" smtClean="0"/>
          </a:p>
          <a:p>
            <a:r>
              <a:rPr lang="tr-TR" dirty="0" smtClean="0"/>
              <a:t>Kadınların eğitim durumu erkeklere kıyasla daha düşük olduğu için kadınlar yüksek gelirli ve statülü işlerde daha az istihdam edilmektedirler.</a:t>
            </a:r>
          </a:p>
          <a:p>
            <a:endParaRPr lang="tr-TR" dirty="0" smtClean="0"/>
          </a:p>
          <a:p>
            <a:r>
              <a:rPr lang="tr-TR" dirty="0" smtClean="0"/>
              <a:t>Siyaset maddi kaynağa dayalı. </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Siyaset için gerekli </a:t>
            </a:r>
            <a:r>
              <a:rPr lang="tr-TR" dirty="0" smtClean="0"/>
              <a:t>diğer </a:t>
            </a:r>
            <a:r>
              <a:rPr lang="tr-TR" dirty="0" smtClean="0"/>
              <a:t>bir faktöre, yani zamana, kadınlar erkeklere kıyasla daha az sahip olabilmektedirler</a:t>
            </a:r>
            <a:r>
              <a:rPr lang="tr-TR" dirty="0" smtClean="0"/>
              <a:t>.</a:t>
            </a:r>
            <a:endParaRPr lang="tr-TR" dirty="0" smtClean="0"/>
          </a:p>
          <a:p>
            <a:r>
              <a:rPr lang="tr-TR" dirty="0" smtClean="0"/>
              <a:t>Kadınlar </a:t>
            </a:r>
            <a:r>
              <a:rPr lang="tr-TR" dirty="0" smtClean="0"/>
              <a:t>zamanlarını </a:t>
            </a:r>
            <a:r>
              <a:rPr lang="tr-TR" dirty="0" smtClean="0"/>
              <a:t>büyük oranda hane içi sorumluluklara ayırmaktadırlar. </a:t>
            </a:r>
          </a:p>
          <a:p>
            <a:r>
              <a:rPr lang="tr-TR" dirty="0" smtClean="0"/>
              <a:t>Çalışan kadının bu anlamda omuzlarındaki yük daha fazladır. </a:t>
            </a:r>
            <a:endParaRPr lang="tr-TR"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Gelişmiş ülkelerdeki kadın katılımının daha fazla olmasının nedenleri nedir?</a:t>
            </a:r>
          </a:p>
          <a:p>
            <a:endParaRPr lang="tr-TR" dirty="0" smtClean="0"/>
          </a:p>
          <a:p>
            <a:r>
              <a:rPr lang="tr-TR" dirty="0" smtClean="0"/>
              <a:t> Gelişmiş ülkelerde artan kadın eğitimi, profesyonel çalışma  deneyimi, günlük ev sorumluluklarına yardım etmeyi amaçlayan sosyal devlet uygulamaları, kadınların siyasete katılımını artırıyor.</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000" dirty="0" smtClean="0"/>
              <a:t>Siyasi Kurumlardan Kaynaklanan Nedenler</a:t>
            </a:r>
            <a:endParaRPr lang="tr-TR" sz="2000" dirty="0"/>
          </a:p>
        </p:txBody>
      </p:sp>
      <p:sp>
        <p:nvSpPr>
          <p:cNvPr id="3" name="Text Placeholder 2"/>
          <p:cNvSpPr>
            <a:spLocks noGrp="1"/>
          </p:cNvSpPr>
          <p:nvPr>
            <p:ph type="body" idx="1"/>
          </p:nvPr>
        </p:nvSpPr>
        <p:spPr/>
        <p:txBody>
          <a:bodyPr/>
          <a:lstStyle/>
          <a:p>
            <a:r>
              <a:rPr lang="tr-TR" sz="2400" dirty="0" smtClean="0"/>
              <a:t>Egemen siyasi kültür de kadınların siyasete neden katılmadığına dair ipuçları verir.</a:t>
            </a:r>
          </a:p>
          <a:p>
            <a:endParaRPr lang="tr-TR" sz="2400" dirty="0" smtClean="0"/>
          </a:p>
          <a:p>
            <a:r>
              <a:rPr lang="tr-TR" sz="2400" dirty="0" smtClean="0"/>
              <a:t> Siyasi hayat kaybeden kazanan, yarışma, rekabet gibi erkek kuralları ve değerleriyle tanımlanmaktadır. </a:t>
            </a:r>
          </a:p>
          <a:p>
            <a:pPr>
              <a:buNone/>
            </a:pPr>
            <a:endParaRPr lang="tr-TR" sz="2400" dirty="0" smtClean="0"/>
          </a:p>
          <a:p>
            <a:pPr>
              <a:buNone/>
            </a:pPr>
            <a:r>
              <a:rPr lang="tr-TR" sz="2400" dirty="0" smtClean="0"/>
              <a:t>Toplumsal cinsiyet rolleri yapılar içinde devam etmektedir. Liderler, karar verme süreçlerinde kadınlara çok az yer vermektedirler. </a:t>
            </a:r>
            <a:endParaRPr lang="tr-TR"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Siyasete katılım süreçlerinde en etkin kurumlardan birisi siyasi partilerdir. Siyasi partiler, seçme ve aday gösterme süreçleriyle siyasete kimlerin katılacağına dair karar vermektedirler.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z="1800" dirty="0" smtClean="0"/>
              <a:t>Kad</a:t>
            </a:r>
            <a:r>
              <a:rPr lang="tr-TR" sz="1800" dirty="0" smtClean="0"/>
              <a:t>ı</a:t>
            </a:r>
            <a:r>
              <a:rPr lang="da-DK" sz="1800" dirty="0" smtClean="0"/>
              <a:t>n</a:t>
            </a:r>
            <a:r>
              <a:rPr lang="tr-TR" sz="1800" dirty="0" smtClean="0"/>
              <a:t>ı</a:t>
            </a:r>
            <a:r>
              <a:rPr lang="da-DK" sz="1800" dirty="0" smtClean="0"/>
              <a:t>n Siyasi Kat</a:t>
            </a:r>
            <a:r>
              <a:rPr lang="tr-TR" sz="1800" dirty="0" smtClean="0"/>
              <a:t>ı</a:t>
            </a:r>
            <a:r>
              <a:rPr lang="da-DK" sz="1800" dirty="0" smtClean="0"/>
              <a:t>l</a:t>
            </a:r>
            <a:r>
              <a:rPr lang="tr-TR" sz="1800" dirty="0" smtClean="0"/>
              <a:t>ı</a:t>
            </a:r>
            <a:r>
              <a:rPr lang="da-DK" sz="1800" dirty="0" smtClean="0"/>
              <a:t>m</a:t>
            </a:r>
            <a:r>
              <a:rPr lang="tr-TR" sz="1800" dirty="0" smtClean="0"/>
              <a:t>ı</a:t>
            </a:r>
            <a:r>
              <a:rPr lang="da-DK" sz="1800" dirty="0" smtClean="0"/>
              <a:t>n</a:t>
            </a:r>
            <a:r>
              <a:rPr lang="tr-TR" sz="1800" dirty="0" smtClean="0"/>
              <a:t>ı</a:t>
            </a:r>
            <a:r>
              <a:rPr lang="da-DK" sz="1800" dirty="0" smtClean="0"/>
              <a:t> Art</a:t>
            </a:r>
            <a:r>
              <a:rPr lang="tr-TR" sz="1800" dirty="0" smtClean="0"/>
              <a:t>ı</a:t>
            </a:r>
            <a:r>
              <a:rPr lang="da-DK" sz="1800" dirty="0" smtClean="0"/>
              <a:t>rmaya Yönelik Stratejiler</a:t>
            </a:r>
            <a:endParaRPr lang="tr-TR" sz="1800" dirty="0"/>
          </a:p>
        </p:txBody>
      </p:sp>
      <p:sp>
        <p:nvSpPr>
          <p:cNvPr id="3" name="Text Placeholder 2"/>
          <p:cNvSpPr>
            <a:spLocks noGrp="1"/>
          </p:cNvSpPr>
          <p:nvPr>
            <p:ph type="body" idx="1"/>
          </p:nvPr>
        </p:nvSpPr>
        <p:spPr/>
        <p:txBody>
          <a:bodyPr/>
          <a:lstStyle/>
          <a:p>
            <a:pPr algn="just"/>
            <a:r>
              <a:rPr lang="tr-TR" dirty="0" smtClean="0"/>
              <a:t>. 1. Söylemsel stratejiler: Bu stratejiler söylemde kadın katılımını destekleyici bir tavır almayı gerektirmektedir. Böyle bir söylem, hem kadın katılımını destekleyici savları söylemde somutlaştırmayı, hem de bununla ilgili uluslararası antlaşmaları onaylamayı gerektirmektedir.</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2. Olumlu eylem stratejileri (Positive Action): </a:t>
            </a:r>
          </a:p>
          <a:p>
            <a:endParaRPr lang="tr-TR" dirty="0" smtClean="0"/>
          </a:p>
          <a:p>
            <a:r>
              <a:rPr lang="tr-TR" dirty="0" smtClean="0"/>
              <a:t>Kadın adaylara maddi destek, kadınlara yönelik eğitim dü- zenlemek, destek birimleri kurmak böyle eylemlerden sayılabilir.</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3. Pozitif ayrımcılık stratejileri: </a:t>
            </a:r>
          </a:p>
          <a:p>
            <a:r>
              <a:rPr lang="tr-TR" dirty="0" smtClean="0"/>
              <a:t>Toplumsal cinsiyet kotaları</a:t>
            </a:r>
          </a:p>
          <a:p>
            <a:endParaRPr lang="tr-TR" dirty="0" smtClean="0"/>
          </a:p>
          <a:p>
            <a:r>
              <a:rPr lang="tr-TR" dirty="0" smtClean="0"/>
              <a:t>. Bu yaklaşıma göre, siyasi kurumlarda cinsiyet dengesinin kendisi hedeflenmeli ve bu yönde kadın lehine düzenlemeler yapılmalıdır.</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dirty="0" smtClean="0"/>
              <a:t>Toplumsal cinsiyet kotaları, bir </a:t>
            </a:r>
            <a:r>
              <a:rPr lang="tr-TR" dirty="0" smtClean="0"/>
              <a:t>kuruluşun </a:t>
            </a:r>
            <a:r>
              <a:rPr lang="tr-TR" dirty="0" smtClean="0"/>
              <a:t>üyelerinin belli bir sayısının (yüzdesinin) kadınlar tarafından oluşturulması zorunluluğunu ortaya koyan bir kavramdır.</a:t>
            </a:r>
          </a:p>
          <a:p>
            <a:endParaRPr lang="tr-TR" dirty="0" smtClean="0"/>
          </a:p>
          <a:p>
            <a:r>
              <a:rPr lang="tr-TR" dirty="0" smtClean="0"/>
              <a:t> Bu kuruluşlar; parlamentolar, hükümetler ve komiteler olabilmektedir. </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sz="2000" dirty="0" smtClean="0"/>
              <a:t>Kota uygulamalarının olumsuz yönleri, şu savlarla ileri sürülmektedir:</a:t>
            </a:r>
          </a:p>
          <a:p>
            <a:endParaRPr lang="tr-TR" sz="2000" dirty="0" smtClean="0"/>
          </a:p>
          <a:p>
            <a:r>
              <a:rPr lang="tr-TR" sz="2000" dirty="0" smtClean="0"/>
              <a:t> Siyasi temsil, sosyal kimlikler, kategoriler açısından değil, fikirler açısından olmalıdır.</a:t>
            </a:r>
          </a:p>
          <a:p>
            <a:pPr>
              <a:buNone/>
            </a:pPr>
            <a:r>
              <a:rPr lang="tr-TR" sz="2000" dirty="0" smtClean="0"/>
              <a:t> </a:t>
            </a:r>
          </a:p>
          <a:p>
            <a:r>
              <a:rPr lang="tr-TR" sz="2000" dirty="0" smtClean="0"/>
              <a:t> Sadece cinsiyetlerinden dolayı seçilen adaylar, siyasette liyakat ilkesine aykırı bir örnek oluşturmaktadır.</a:t>
            </a:r>
          </a:p>
          <a:p>
            <a:r>
              <a:rPr lang="tr-TR" sz="2000" dirty="0" smtClean="0"/>
              <a:t> </a:t>
            </a:r>
          </a:p>
          <a:p>
            <a:r>
              <a:rPr lang="tr-TR" sz="2000" dirty="0" smtClean="0"/>
              <a:t>• Cinsiyet kotalarının uygulanması parti içi çatışmalara yol açabilir. </a:t>
            </a:r>
          </a:p>
          <a:p>
            <a:endParaRPr lang="tr-TR" sz="2000" dirty="0" smtClean="0"/>
          </a:p>
          <a:p>
            <a:r>
              <a:rPr lang="tr-TR" sz="2000" dirty="0" smtClean="0"/>
              <a:t>Kotalar “herkes için eşitlik” ilkesine aykırı bir durum teşkil etmektedir.</a:t>
            </a:r>
            <a:endParaRPr lang="tr-T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533400" y="533400"/>
            <a:ext cx="2106599" cy="942000"/>
          </a:xfrm>
          <a:prstGeom prst="rect">
            <a:avLst/>
          </a:prstGeom>
        </p:spPr>
        <p:txBody>
          <a:bodyPr lIns="91425" tIns="91425" rIns="91425" bIns="91425" anchor="t" anchorCtr="0">
            <a:noAutofit/>
          </a:bodyPr>
          <a:lstStyle/>
          <a:p>
            <a:pPr lvl="0">
              <a:spcBef>
                <a:spcPts val="0"/>
              </a:spcBef>
              <a:buNone/>
            </a:pPr>
            <a:endParaRPr lang="en" dirty="0"/>
          </a:p>
        </p:txBody>
      </p:sp>
      <p:sp>
        <p:nvSpPr>
          <p:cNvPr id="81" name="Shape 81"/>
          <p:cNvSpPr txBox="1">
            <a:spLocks noGrp="1"/>
          </p:cNvSpPr>
          <p:nvPr>
            <p:ph type="body" idx="1"/>
          </p:nvPr>
        </p:nvSpPr>
        <p:spPr>
          <a:xfrm>
            <a:off x="3203050" y="1205250"/>
            <a:ext cx="5185199" cy="4899600"/>
          </a:xfrm>
          <a:prstGeom prst="rect">
            <a:avLst/>
          </a:prstGeom>
        </p:spPr>
        <p:txBody>
          <a:bodyPr lIns="91425" tIns="91425" rIns="91425" bIns="91425" anchor="t" anchorCtr="0">
            <a:noAutofit/>
          </a:bodyPr>
          <a:lstStyle/>
          <a:p>
            <a:pPr marL="457200" lvl="0" indent="-228600">
              <a:buNone/>
            </a:pPr>
            <a:r>
              <a:rPr lang="tr-TR" dirty="0" smtClean="0"/>
              <a:t>Kadınların yüzyıllar boyunca siyasetten dışlanmasını destekleyen savlar arasında kamusal alan, özel alan ayrımını temel alan yaklaşımlar önemli yer tutmaktadırlar.</a:t>
            </a:r>
            <a:endParaRPr lang="en" dirty="0"/>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Text Placeholder 2"/>
          <p:cNvSpPr>
            <a:spLocks noGrp="1"/>
          </p:cNvSpPr>
          <p:nvPr>
            <p:ph type="body" idx="1"/>
          </p:nvPr>
        </p:nvSpPr>
        <p:spPr/>
        <p:txBody>
          <a:bodyPr/>
          <a:lstStyle/>
          <a:p>
            <a:r>
              <a:rPr lang="tr-TR" sz="2400" dirty="0" smtClean="0"/>
              <a:t>Toplumsal cinsiyet kotalarını savunan görüşler: </a:t>
            </a:r>
          </a:p>
          <a:p>
            <a:endParaRPr lang="tr-TR" sz="2400" dirty="0" smtClean="0"/>
          </a:p>
          <a:p>
            <a:r>
              <a:rPr lang="tr-TR" sz="2400" dirty="0" smtClean="0"/>
              <a:t>Kadın kotaları ayrımcılık teşkil etmez, adaletsiz temsilin sonuçlarını düzeltmeye çalışır.</a:t>
            </a:r>
          </a:p>
          <a:p>
            <a:endParaRPr lang="tr-TR" sz="2400" dirty="0" smtClean="0"/>
          </a:p>
          <a:p>
            <a:r>
              <a:rPr lang="tr-TR" sz="2400" dirty="0" smtClean="0"/>
              <a:t> • Kotalar liyakat ilkesine aykırı bir durum oluşturmaz; çünkü kadınlar da siyasette erkekler kadar yetenekli ve birikimlidirler. Fakat kadın yetenekleri böyle bir siyasal sistemde değersizleştirilmektedir. </a:t>
            </a:r>
            <a:endParaRPr lang="tr-TR"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Anayasal kotalar</a:t>
            </a:r>
            <a:endParaRPr lang="tr-TR" dirty="0"/>
          </a:p>
        </p:txBody>
      </p:sp>
      <p:sp>
        <p:nvSpPr>
          <p:cNvPr id="3" name="Text Placeholder 2"/>
          <p:cNvSpPr>
            <a:spLocks noGrp="1"/>
          </p:cNvSpPr>
          <p:nvPr>
            <p:ph type="body" idx="1"/>
          </p:nvPr>
        </p:nvSpPr>
        <p:spPr/>
        <p:txBody>
          <a:bodyPr/>
          <a:lstStyle/>
          <a:p>
            <a:pPr>
              <a:buNone/>
            </a:pPr>
            <a:r>
              <a:rPr lang="tr-TR" sz="2000" dirty="0" smtClean="0"/>
              <a:t>Bu kota türü, uygulamada en az görülen kota türüdür. Sadece onüç ülkede uygulanmaktadır.</a:t>
            </a:r>
          </a:p>
          <a:p>
            <a:pPr>
              <a:buNone/>
            </a:pPr>
            <a:endParaRPr lang="tr-TR" sz="2000" dirty="0" smtClean="0"/>
          </a:p>
          <a:p>
            <a:pPr>
              <a:buNone/>
            </a:pPr>
            <a:r>
              <a:rPr lang="tr-TR" sz="2000" dirty="0" smtClean="0"/>
              <a:t> Kadınlar için parlamentoda belli sayıda sandalyenin ayrılması gerekliliği anayasalarında ifade edilmektedir.</a:t>
            </a:r>
          </a:p>
          <a:p>
            <a:pPr>
              <a:buNone/>
            </a:pPr>
            <a:endParaRPr lang="tr-TR" sz="2000" dirty="0" smtClean="0"/>
          </a:p>
          <a:p>
            <a:pPr>
              <a:buNone/>
            </a:pPr>
            <a:endParaRPr lang="tr-TR" sz="2000" dirty="0" smtClean="0"/>
          </a:p>
          <a:p>
            <a:pPr>
              <a:buNone/>
            </a:pPr>
            <a:r>
              <a:rPr lang="tr-TR" sz="2000" dirty="0" smtClean="0"/>
              <a:t> Parlamentoda nihai bir kadın sayısı öngörülür. Örnek olarak Uganda’da mecliste en az 56 koltuk kadınlar için ayrılmışken Ruanda’da koltukların en az %30’u kadınlar için ayrılmıştır.</a:t>
            </a:r>
            <a:endParaRPr lang="tr-TR"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Siyasi parti kotaları</a:t>
            </a:r>
            <a:endParaRPr lang="tr-TR" dirty="0"/>
          </a:p>
        </p:txBody>
      </p:sp>
      <p:sp>
        <p:nvSpPr>
          <p:cNvPr id="3" name="Text Placeholder 2"/>
          <p:cNvSpPr>
            <a:spLocks noGrp="1"/>
          </p:cNvSpPr>
          <p:nvPr>
            <p:ph type="body" idx="1"/>
          </p:nvPr>
        </p:nvSpPr>
        <p:spPr/>
        <p:txBody>
          <a:bodyPr/>
          <a:lstStyle/>
          <a:p>
            <a:r>
              <a:rPr lang="tr-TR" dirty="0" smtClean="0"/>
              <a:t>: Partilere belli sayıda kadını aday gösterme yükümlülüğünü veren, partilerin tüzüklerinde düzenlenen kotalardır. Anayasal ya da yasal bir yükümlülük olmadığında partiler, kendi inisiyatifleriyle tüzüklerinde kotalar düzenleyebilirler. </a:t>
            </a: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Seçim yasaları kotaları</a:t>
            </a:r>
            <a:endParaRPr lang="tr-TR" dirty="0"/>
          </a:p>
        </p:txBody>
      </p:sp>
      <p:sp>
        <p:nvSpPr>
          <p:cNvPr id="3" name="Text Placeholder 2"/>
          <p:cNvSpPr>
            <a:spLocks noGrp="1"/>
          </p:cNvSpPr>
          <p:nvPr>
            <p:ph type="body" idx="1"/>
          </p:nvPr>
        </p:nvSpPr>
        <p:spPr/>
        <p:txBody>
          <a:bodyPr/>
          <a:lstStyle/>
          <a:p>
            <a:r>
              <a:rPr lang="tr-TR" dirty="0" smtClean="0"/>
              <a:t>Parti kotalarının aksine anayasal kotalar gibi partilerin tümünün uygulamakla yükümlü oldukları kota düzenlemelerini içerir. Parlamentodaki kadınların nihai sayısından ziyade seçim süreçlerinde, aday gösterilme aşamasında belli bir kadın aday sayısını hedefleyen kotalardır.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3012775" y="1403325"/>
            <a:ext cx="2597400" cy="4709400"/>
          </a:xfrm>
          <a:prstGeom prst="rect">
            <a:avLst/>
          </a:prstGeom>
        </p:spPr>
        <p:txBody>
          <a:bodyPr lIns="91425" tIns="91425" rIns="91425" bIns="91425" anchor="t" anchorCtr="0">
            <a:noAutofit/>
          </a:bodyPr>
          <a:lstStyle/>
          <a:p>
            <a:pPr lvl="0">
              <a:buNone/>
            </a:pPr>
            <a:r>
              <a:rPr lang="tr-TR" dirty="0" smtClean="0"/>
              <a:t>Kamusal alan yasaların yapıldığı, politik ilkelerin tartışılarak kararlaştırıldığı, vatandaşların bu sürece katılarak siyasete dahil olduğu bir alan olarak tanımlanmaktadır.</a:t>
            </a:r>
            <a:endParaRPr lang="en" dirty="0"/>
          </a:p>
        </p:txBody>
      </p:sp>
      <p:sp>
        <p:nvSpPr>
          <p:cNvPr id="102" name="Shape 102"/>
          <p:cNvSpPr txBox="1">
            <a:spLocks noGrp="1"/>
          </p:cNvSpPr>
          <p:nvPr>
            <p:ph type="title"/>
          </p:nvPr>
        </p:nvSpPr>
        <p:spPr>
          <a:xfrm>
            <a:off x="533400" y="533400"/>
            <a:ext cx="2106599" cy="1309199"/>
          </a:xfrm>
          <a:prstGeom prst="rect">
            <a:avLst/>
          </a:prstGeom>
        </p:spPr>
        <p:txBody>
          <a:bodyPr lIns="91425" tIns="91425" rIns="91425" bIns="91425" anchor="t" anchorCtr="0">
            <a:noAutofit/>
          </a:bodyPr>
          <a:lstStyle/>
          <a:p>
            <a:pPr lvl="0"/>
            <a:r>
              <a:rPr lang="tr-TR" dirty="0" smtClean="0"/>
              <a:t>Kamusal Alan, Özel Alan Ayrımı</a:t>
            </a:r>
            <a:endParaRPr lang="en" dirty="0"/>
          </a:p>
        </p:txBody>
      </p:sp>
      <p:sp>
        <p:nvSpPr>
          <p:cNvPr id="103" name="Shape 103"/>
          <p:cNvSpPr txBox="1">
            <a:spLocks noGrp="1"/>
          </p:cNvSpPr>
          <p:nvPr>
            <p:ph type="body" idx="2"/>
          </p:nvPr>
        </p:nvSpPr>
        <p:spPr>
          <a:xfrm>
            <a:off x="5766772" y="1403325"/>
            <a:ext cx="2597400" cy="4709400"/>
          </a:xfrm>
          <a:prstGeom prst="rect">
            <a:avLst/>
          </a:prstGeom>
        </p:spPr>
        <p:txBody>
          <a:bodyPr lIns="91425" tIns="91425" rIns="91425" bIns="91425" anchor="t" anchorCtr="0">
            <a:noAutofit/>
          </a:bodyPr>
          <a:lstStyle/>
          <a:p>
            <a:pPr lvl="0">
              <a:buClr>
                <a:schemeClr val="dk1"/>
              </a:buClr>
              <a:buSzPct val="55000"/>
              <a:buNone/>
            </a:pPr>
            <a:r>
              <a:rPr lang="tr-TR" dirty="0" smtClean="0"/>
              <a:t>Özel alan, yani aile ve hane içi alanı</a:t>
            </a:r>
          </a:p>
          <a:p>
            <a:pPr lvl="0">
              <a:buClr>
                <a:schemeClr val="dk1"/>
              </a:buClr>
              <a:buSzPct val="55000"/>
              <a:buNone/>
            </a:pPr>
            <a:r>
              <a:rPr lang="tr-TR" dirty="0" smtClean="0"/>
              <a:t>hayatın günlük ihtiyaçlarının karşı- landığı bir alandır. Ailenin </a:t>
            </a:r>
            <a:r>
              <a:rPr lang="tr-TR" dirty="0" smtClean="0"/>
              <a:t>başı olarak görülen erkek kamusal </a:t>
            </a:r>
            <a:r>
              <a:rPr lang="tr-TR" dirty="0" smtClean="0"/>
              <a:t>alanda siyasete </a:t>
            </a:r>
            <a:r>
              <a:rPr lang="tr-TR" dirty="0" smtClean="0"/>
              <a:t>katılırken, </a:t>
            </a:r>
            <a:r>
              <a:rPr lang="tr-TR" dirty="0" smtClean="0"/>
              <a:t>kadınlar özel alanda, hane içinde, günlük yaşamsal ihtiyaçların giderilmesi (çocuk bakımı, ye</a:t>
            </a:r>
            <a:r>
              <a:rPr lang="pl-PL" dirty="0" smtClean="0"/>
              <a:t>mek, temizlik vs) ile u</a:t>
            </a:r>
            <a:r>
              <a:rPr lang="tr-TR" dirty="0" smtClean="0"/>
              <a:t>ğ</a:t>
            </a:r>
            <a:r>
              <a:rPr lang="pl-PL" dirty="0" smtClean="0"/>
              <a:t>ra</a:t>
            </a:r>
            <a:r>
              <a:rPr lang="tr-TR" dirty="0" smtClean="0"/>
              <a:t>şı</a:t>
            </a:r>
            <a:r>
              <a:rPr lang="pl-PL" dirty="0" smtClean="0"/>
              <a:t>rlar</a:t>
            </a:r>
            <a:r>
              <a:rPr lang="tr-TR" dirty="0" smtClean="0"/>
              <a:t>.</a:t>
            </a:r>
            <a:endParaRPr lang="en"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Kamusal Alan, Özel Alan Ayrımı</a:t>
            </a:r>
            <a:endParaRPr lang="tr-TR" dirty="0"/>
          </a:p>
        </p:txBody>
      </p:sp>
      <p:sp>
        <p:nvSpPr>
          <p:cNvPr id="3" name="Text Placeholder 2"/>
          <p:cNvSpPr>
            <a:spLocks noGrp="1"/>
          </p:cNvSpPr>
          <p:nvPr>
            <p:ph type="body" idx="1"/>
          </p:nvPr>
        </p:nvSpPr>
        <p:spPr/>
        <p:txBody>
          <a:bodyPr/>
          <a:lstStyle/>
          <a:p>
            <a:r>
              <a:rPr lang="tr-TR" dirty="0" smtClean="0"/>
              <a:t>Özel alandaki kadınlar, kamusal alana katılamazlar. Ayrıca bu savlara göre kadınlar, doğuştan sahip oldukları iddia edilen bazı özellikleri sebebiyle siyasete uygun değillerdir.</a:t>
            </a:r>
            <a:endParaRPr lang="tr-TR" dirty="0"/>
          </a:p>
        </p:txBody>
      </p:sp>
      <p:sp>
        <p:nvSpPr>
          <p:cNvPr id="4" name="Text Placeholder 3"/>
          <p:cNvSpPr>
            <a:spLocks noGrp="1"/>
          </p:cNvSpPr>
          <p:nvPr>
            <p:ph type="body" idx="2"/>
          </p:nvPr>
        </p:nvSpPr>
        <p:spPr/>
        <p:txBody>
          <a:bodyPr/>
          <a:lstStyle/>
          <a:p>
            <a:r>
              <a:rPr lang="tr-TR" dirty="0" smtClean="0"/>
              <a:t>Kamusal alanı özel alandan ayırmak, özel alanı da siyasetten arındırmaya çalışmak anlamına gelir</a:t>
            </a:r>
            <a:r>
              <a:rPr lang="tr-TR" dirty="0" smtClean="0"/>
              <a:t>.</a:t>
            </a:r>
          </a:p>
          <a:p>
            <a:r>
              <a:rPr lang="tr-TR" dirty="0" smtClean="0"/>
              <a:t> </a:t>
            </a:r>
            <a:r>
              <a:rPr lang="tr-TR" dirty="0" smtClean="0"/>
              <a:t>Dolayısıyla aile içi eşitsiz ilişkiler, siyasi bir tartışmanın ya da siyasi bir düzenlemenin konusu yapılamaz.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533400" y="533400"/>
            <a:ext cx="2106599" cy="1728299"/>
          </a:xfrm>
          <a:prstGeom prst="rect">
            <a:avLst/>
          </a:prstGeom>
        </p:spPr>
        <p:txBody>
          <a:bodyPr lIns="91425" tIns="91425" rIns="91425" bIns="91425" anchor="t" anchorCtr="0">
            <a:noAutofit/>
          </a:bodyPr>
          <a:lstStyle/>
          <a:p>
            <a:pPr lvl="0" rtl="0">
              <a:spcBef>
                <a:spcPts val="0"/>
              </a:spcBef>
              <a:buNone/>
            </a:pPr>
            <a:endParaRPr lang="en" dirty="0"/>
          </a:p>
        </p:txBody>
      </p:sp>
      <p:sp>
        <p:nvSpPr>
          <p:cNvPr id="117" name="Shape 117"/>
          <p:cNvSpPr txBox="1">
            <a:spLocks noGrp="1"/>
          </p:cNvSpPr>
          <p:nvPr>
            <p:ph type="body" idx="1"/>
          </p:nvPr>
        </p:nvSpPr>
        <p:spPr>
          <a:xfrm>
            <a:off x="3262025" y="1491425"/>
            <a:ext cx="4682100" cy="5009409"/>
          </a:xfrm>
          <a:prstGeom prst="rect">
            <a:avLst/>
          </a:prstGeom>
        </p:spPr>
        <p:txBody>
          <a:bodyPr lIns="91425" tIns="91425" rIns="91425" bIns="91425" anchor="t" anchorCtr="0">
            <a:noAutofit/>
          </a:bodyPr>
          <a:lstStyle/>
          <a:p>
            <a:pPr lvl="0">
              <a:buNone/>
            </a:pPr>
            <a:r>
              <a:rPr lang="tr-TR" sz="2000" dirty="0" smtClean="0"/>
              <a:t>Böyle bir bakış açısından kadınların ev içi emeği, çocuk bakımı ve aile içi şiddet gibi konular siyasi iradenin tartışma ve düzenlemesi dışında bırakılmaktadırlar.</a:t>
            </a:r>
          </a:p>
          <a:p>
            <a:pPr lvl="0">
              <a:buNone/>
            </a:pPr>
            <a:endParaRPr lang="tr-TR" sz="2000" dirty="0" smtClean="0"/>
          </a:p>
          <a:p>
            <a:pPr lvl="0">
              <a:buNone/>
            </a:pPr>
            <a:r>
              <a:rPr lang="tr-TR" sz="2000" dirty="0" smtClean="0"/>
              <a:t>Bu bakış açısı nasıl değişti?</a:t>
            </a:r>
          </a:p>
          <a:p>
            <a:pPr lvl="0">
              <a:buNone/>
            </a:pPr>
            <a:endParaRPr lang="tr-TR" sz="2000" dirty="0" smtClean="0"/>
          </a:p>
          <a:p>
            <a:pPr lvl="0">
              <a:buNone/>
            </a:pPr>
            <a:r>
              <a:rPr lang="tr-TR" sz="2000" dirty="0" smtClean="0"/>
              <a:t>Fikri tarihsel süreçler, olaylar ve düşünce akımlarının yanı sıra kadın hareketinin etkisi oldu.</a:t>
            </a:r>
          </a:p>
          <a:p>
            <a:pPr lvl="0">
              <a:buNone/>
            </a:pPr>
            <a:endParaRPr lang="tr-TR" sz="2000" dirty="0" smtClean="0"/>
          </a:p>
          <a:p>
            <a:pPr lvl="0">
              <a:buNone/>
            </a:pPr>
            <a:endParaRPr lang="tr-TR" sz="2000" dirty="0" smtClean="0"/>
          </a:p>
          <a:p>
            <a:pPr lvl="0">
              <a:buNone/>
            </a:pPr>
            <a:endParaRPr lang="en" sz="2000" dirty="0"/>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Shape 124"/>
          <p:cNvSpPr txBox="1">
            <a:spLocks noGrp="1"/>
          </p:cNvSpPr>
          <p:nvPr>
            <p:ph type="title"/>
          </p:nvPr>
        </p:nvSpPr>
        <p:spPr>
          <a:xfrm>
            <a:off x="1071538" y="503250"/>
            <a:ext cx="7715304" cy="5640394"/>
          </a:xfrm>
          <a:prstGeom prst="rect">
            <a:avLst/>
          </a:prstGeom>
          <a:ln>
            <a:noFill/>
          </a:ln>
        </p:spPr>
        <p:txBody>
          <a:bodyPr lIns="91425" tIns="91425" rIns="91425" bIns="91425" anchor="t" anchorCtr="0">
            <a:noAutofit/>
          </a:bodyPr>
          <a:lstStyle/>
          <a:p>
            <a:pPr lvl="0"/>
            <a:r>
              <a:rPr lang="tr-TR" sz="2800" i="1" dirty="0" smtClean="0">
                <a:solidFill>
                  <a:srgbClr val="FFFFFF"/>
                </a:solidFill>
                <a:highlight>
                  <a:srgbClr val="FF0000"/>
                </a:highlight>
                <a:latin typeface="Georgia"/>
                <a:ea typeface="Georgia"/>
                <a:cs typeface="Georgia"/>
                <a:sym typeface="Georgia"/>
              </a:rPr>
              <a:t>Birinci Dalga Feminizm</a:t>
            </a:r>
            <a:br>
              <a:rPr lang="tr-TR" sz="2800" i="1" dirty="0" smtClean="0">
                <a:solidFill>
                  <a:srgbClr val="FFFFFF"/>
                </a:solidFill>
                <a:highlight>
                  <a:srgbClr val="FF0000"/>
                </a:highlight>
                <a:latin typeface="Georgia"/>
                <a:ea typeface="Georgia"/>
                <a:cs typeface="Georgia"/>
                <a:sym typeface="Georgia"/>
              </a:rPr>
            </a:br>
            <a:r>
              <a:rPr lang="tr-TR" sz="2800" dirty="0" smtClean="0"/>
              <a:t> </a:t>
            </a:r>
            <a:br>
              <a:rPr lang="tr-TR" sz="2800" dirty="0" smtClean="0"/>
            </a:br>
            <a:r>
              <a:rPr lang="tr-TR" sz="2800" dirty="0" smtClean="0"/>
              <a:t>Kadınların erkeklerle eşit olduğu fikri ilk defa </a:t>
            </a:r>
            <a:r>
              <a:rPr lang="tr-TR" sz="2800" b="1" dirty="0" smtClean="0"/>
              <a:t>Fransız devrimi (1789)</a:t>
            </a:r>
            <a:r>
              <a:rPr lang="tr-TR" sz="2800" dirty="0" smtClean="0"/>
              <a:t> sırasında telaffuz edilmiştir. </a:t>
            </a:r>
            <a:br>
              <a:rPr lang="tr-TR" sz="2800" dirty="0" smtClean="0"/>
            </a:br>
            <a:r>
              <a:rPr lang="tr-TR" sz="2800" dirty="0" smtClean="0"/>
              <a:t/>
            </a:r>
            <a:br>
              <a:rPr lang="tr-TR" sz="2800" dirty="0" smtClean="0"/>
            </a:br>
            <a:r>
              <a:rPr lang="tr-TR" sz="2800" dirty="0" smtClean="0"/>
              <a:t>Akıl, ilerleme, bireyselleşme ve eğitimin önemi gibi değerler kadın haklarının bu dönemde kendini temellendireceği felsefi altyapıyı oluşturdu. </a:t>
            </a:r>
            <a:endParaRPr lang="en" sz="2800" i="1" dirty="0">
              <a:solidFill>
                <a:srgbClr val="FFFFFF"/>
              </a:solidFill>
              <a:highlight>
                <a:srgbClr val="FF0000"/>
              </a:highlight>
              <a:latin typeface="Georgia"/>
              <a:ea typeface="Georgia"/>
              <a:cs typeface="Georgia"/>
              <a:sym typeface="Georgia"/>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smtClean="0">
                <a:solidFill>
                  <a:srgbClr val="FFFFFF"/>
                </a:solidFill>
                <a:highlight>
                  <a:srgbClr val="FF0000"/>
                </a:highlight>
                <a:latin typeface="Georgia"/>
                <a:ea typeface="Georgia"/>
                <a:cs typeface="Georgia"/>
                <a:sym typeface="Georgia"/>
              </a:rPr>
              <a:t>Birinci Dalga Feminizm</a:t>
            </a:r>
            <a:br>
              <a:rPr lang="tr-TR" i="1" dirty="0" smtClean="0">
                <a:solidFill>
                  <a:srgbClr val="FFFFFF"/>
                </a:solidFill>
                <a:highlight>
                  <a:srgbClr val="FF0000"/>
                </a:highlight>
                <a:latin typeface="Georgia"/>
                <a:ea typeface="Georgia"/>
                <a:cs typeface="Georgia"/>
                <a:sym typeface="Georgia"/>
              </a:rPr>
            </a:br>
            <a:endParaRPr lang="tr-TR" dirty="0"/>
          </a:p>
        </p:txBody>
      </p:sp>
      <p:sp>
        <p:nvSpPr>
          <p:cNvPr id="3" name="Text Placeholder 2"/>
          <p:cNvSpPr>
            <a:spLocks noGrp="1"/>
          </p:cNvSpPr>
          <p:nvPr>
            <p:ph type="body" idx="1"/>
          </p:nvPr>
        </p:nvSpPr>
        <p:spPr/>
        <p:txBody>
          <a:bodyPr/>
          <a:lstStyle/>
          <a:p>
            <a:r>
              <a:rPr lang="tr-TR" sz="2000" dirty="0" smtClean="0"/>
              <a:t>Kadın haklarına dair ilk teorik çalışmalar da bu dönemde geldi</a:t>
            </a:r>
            <a:r>
              <a:rPr lang="tr-TR" sz="2000" b="1" dirty="0" smtClean="0"/>
              <a:t>. Olympe de Gouges </a:t>
            </a:r>
            <a:r>
              <a:rPr lang="tr-TR" sz="2000" dirty="0" smtClean="0"/>
              <a:t>‘in “Kadın ve Kadın Vatandaş Hakları Bildirgesi (Declaration of the Rights of Women)” adlı kitabı ve Mary </a:t>
            </a:r>
            <a:r>
              <a:rPr lang="tr-TR" sz="2000" b="1" dirty="0" smtClean="0"/>
              <a:t>Wollstonecraft</a:t>
            </a:r>
            <a:r>
              <a:rPr lang="tr-TR" sz="2000" dirty="0" smtClean="0"/>
              <a:t>’ın “Kadın Haklarının bir Savunusu (A Vindication of the Rights of the Women)” adlı kitabı ilk feminist teori eserlerinden sayılabilir.</a:t>
            </a:r>
          </a:p>
          <a:p>
            <a:endParaRPr lang="tr-TR" sz="2000" dirty="0" smtClean="0"/>
          </a:p>
          <a:p>
            <a:r>
              <a:rPr lang="tr-TR" sz="2400" dirty="0" smtClean="0"/>
              <a:t> Wollstonecraft’ın temel vurgusu, Fransız devriminin temel ilkelerinin (eşitlik, özgürlük, dayanışma) kadınları da içeren bir tanımını yapmasıydı. </a:t>
            </a:r>
            <a:r>
              <a:rPr lang="tr-TR" i="1" dirty="0" smtClean="0">
                <a:solidFill>
                  <a:srgbClr val="FFFFFF"/>
                </a:solidFill>
                <a:highlight>
                  <a:srgbClr val="FF0000"/>
                </a:highlight>
              </a:rPr>
              <a:t/>
            </a:r>
            <a:br>
              <a:rPr lang="tr-TR" i="1" dirty="0" smtClean="0">
                <a:solidFill>
                  <a:srgbClr val="FFFFFF"/>
                </a:solidFill>
                <a:highlight>
                  <a:srgbClr val="FF0000"/>
                </a:highlight>
              </a:rPr>
            </a:b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ysander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DD13302FDBCF9040A0F64722A2229625" ma:contentTypeVersion="1" ma:contentTypeDescription="Upload an image." ma:contentTypeScope="" ma:versionID="6d1277352a71f6bb34ee472928d1addf">
  <xsd:schema xmlns:xsd="http://www.w3.org/2001/XMLSchema" xmlns:xs="http://www.w3.org/2001/XMLSchema" xmlns:p="http://schemas.microsoft.com/office/2006/metadata/properties" xmlns:ns1="http://schemas.microsoft.com/sharepoint/v3" xmlns:ns2="74BE7718-9113-4A49-B0A7-55C801141EA1" xmlns:ns3="http://schemas.microsoft.com/sharepoint/v3/fields" targetNamespace="http://schemas.microsoft.com/office/2006/metadata/properties" ma:root="true" ma:fieldsID="bcba8281317352f46c784609f9d3d023" ns1:_="" ns2:_="" ns3:_="">
    <xsd:import namespace="http://schemas.microsoft.com/sharepoint/v3"/>
    <xsd:import namespace="74BE7718-9113-4A49-B0A7-55C801141EA1"/>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BE7718-9113-4A49-B0A7-55C801141EA1"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wic_System_Copyright xmlns="http://schemas.microsoft.com/sharepoint/v3/fields" xsi:nil="true"/>
    <ImageCreateDate xmlns="74BE7718-9113-4A49-B0A7-55C801141EA1" xsi:nil="true"/>
  </documentManagement>
</p:properties>
</file>

<file path=customXml/itemProps1.xml><?xml version="1.0" encoding="utf-8"?>
<ds:datastoreItem xmlns:ds="http://schemas.openxmlformats.org/officeDocument/2006/customXml" ds:itemID="{FDD93E64-71C4-4B9E-9A23-00EF1BB4A0FA}"/>
</file>

<file path=customXml/itemProps2.xml><?xml version="1.0" encoding="utf-8"?>
<ds:datastoreItem xmlns:ds="http://schemas.openxmlformats.org/officeDocument/2006/customXml" ds:itemID="{326A9BAE-2538-4633-82CE-FF3936A849DD}"/>
</file>

<file path=customXml/itemProps3.xml><?xml version="1.0" encoding="utf-8"?>
<ds:datastoreItem xmlns:ds="http://schemas.openxmlformats.org/officeDocument/2006/customXml" ds:itemID="{3101A0BD-3EFE-4494-85AA-95CF23D52811}"/>
</file>

<file path=docProps/app.xml><?xml version="1.0" encoding="utf-8"?>
<Properties xmlns="http://schemas.openxmlformats.org/officeDocument/2006/extended-properties" xmlns:vt="http://schemas.openxmlformats.org/officeDocument/2006/docPropsVTypes">
  <TotalTime>754</TotalTime>
  <Words>1855</Words>
  <PresentationFormat>On-screen Show (4:3)</PresentationFormat>
  <Paragraphs>190</Paragraphs>
  <Slides>43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Roboto Slab</vt:lpstr>
      <vt:lpstr>Georgia</vt:lpstr>
      <vt:lpstr>Times New Roman</vt:lpstr>
      <vt:lpstr>Lysander template</vt:lpstr>
      <vt:lpstr>Toplumsal Cinsiyet ve Siyaset</vt:lpstr>
      <vt:lpstr>Toplumsal cinsiyet ve siyaset</vt:lpstr>
      <vt:lpstr>Slide 3</vt:lpstr>
      <vt:lpstr>Slide 4</vt:lpstr>
      <vt:lpstr>Kamusal Alan, Özel Alan Ayrımı</vt:lpstr>
      <vt:lpstr>Kamusal Alan, Özel Alan Ayrımı</vt:lpstr>
      <vt:lpstr>Slide 7</vt:lpstr>
      <vt:lpstr>Birinci Dalga Feminizm   Kadınların erkeklerle eşit olduğu fikri ilk defa Fransız devrimi (1789) sırasında telaffuz edilmiştir.   Akıl, ilerleme, bireyselleşme ve eğitimin önemi gibi değerler kadın haklarının bu dönemde kendini temellendireceği felsefi altyapıyı oluşturdu. </vt:lpstr>
      <vt:lpstr>Birinci Dalga Feminizm </vt:lpstr>
      <vt:lpstr>Vatandaşlık</vt:lpstr>
      <vt:lpstr>Slide 11</vt:lpstr>
      <vt:lpstr>Slide 12</vt:lpstr>
      <vt:lpstr>İkinci Dalga Feminizm</vt:lpstr>
      <vt:lpstr>Slide 14</vt:lpstr>
      <vt:lpstr>Slide 15</vt:lpstr>
      <vt:lpstr>Siyasi Katılım Türleri ve Kadın Katılımı</vt:lpstr>
      <vt:lpstr>Slide 17</vt:lpstr>
      <vt:lpstr>Slide 18</vt:lpstr>
      <vt:lpstr>Slide 19</vt:lpstr>
      <vt:lpstr>Slide 20</vt:lpstr>
      <vt:lpstr>Slide 21</vt:lpstr>
      <vt:lpstr>Slide 22</vt:lpstr>
      <vt:lpstr>Slide 23</vt:lpstr>
      <vt:lpstr>Formel temsil anlayışı</vt:lpstr>
      <vt:lpstr>Tanımlayıcı temsil anlayışı</vt:lpstr>
      <vt:lpstr>Nitelikli temsil anlayışı</vt:lpstr>
      <vt:lpstr>Slide 27</vt:lpstr>
      <vt:lpstr>Kadının Siyasete Katılımındaki Engeller</vt:lpstr>
      <vt:lpstr>Slide 29</vt:lpstr>
      <vt:lpstr>Slide 30</vt:lpstr>
      <vt:lpstr>Slide 31</vt:lpstr>
      <vt:lpstr>Slide 32</vt:lpstr>
      <vt:lpstr>Siyasi Kurumlardan Kaynaklanan Nedenler</vt:lpstr>
      <vt:lpstr>Slide 34</vt:lpstr>
      <vt:lpstr>Kadının Siyasi Katılımını Artırmaya Yönelik Stratejiler</vt:lpstr>
      <vt:lpstr>Slide 36</vt:lpstr>
      <vt:lpstr>Slide 37</vt:lpstr>
      <vt:lpstr>Slide 38</vt:lpstr>
      <vt:lpstr>Slide 39</vt:lpstr>
      <vt:lpstr>Slide 40</vt:lpstr>
      <vt:lpstr>Anayasal kotalar</vt:lpstr>
      <vt:lpstr>Siyasi parti kotaları</vt:lpstr>
      <vt:lpstr>Seçim yasaları kotaları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Cinsiyet ve Siyaset</dc:title>
  <dc:creator>Umut Bozkurt</dc:creator>
  <cp:keywords/>
  <dc:description/>
  <cp:lastModifiedBy>user</cp:lastModifiedBy>
  <cp:revision>21</cp:revision>
  <dcterms:modified xsi:type="dcterms:W3CDTF">2016-12-01T15:04:11Z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0x0101009148F5A04DDD49CBA7127AADA5FB792B00AADE34325A8B49CDA8BB4DB53328F21400DD13302FDBCF9040A0F64722A2229625</vt:lpwstr>
  </property>
</Properties>
</file>