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2" r:id="rId3"/>
    <p:sldId id="313" r:id="rId4"/>
    <p:sldId id="274" r:id="rId5"/>
    <p:sldId id="310" r:id="rId6"/>
    <p:sldId id="314" r:id="rId7"/>
    <p:sldId id="312" r:id="rId8"/>
    <p:sldId id="290" r:id="rId9"/>
    <p:sldId id="315" r:id="rId10"/>
    <p:sldId id="316" r:id="rId11"/>
    <p:sldId id="317" r:id="rId12"/>
    <p:sldId id="318" r:id="rId13"/>
    <p:sldId id="311" r:id="rId14"/>
    <p:sldId id="320" r:id="rId15"/>
    <p:sldId id="321" r:id="rId16"/>
    <p:sldId id="272" r:id="rId17"/>
    <p:sldId id="280" r:id="rId18"/>
    <p:sldId id="292" r:id="rId19"/>
    <p:sldId id="281" r:id="rId20"/>
    <p:sldId id="282" r:id="rId21"/>
    <p:sldId id="287" r:id="rId22"/>
    <p:sldId id="319" r:id="rId23"/>
    <p:sldId id="257" r:id="rId24"/>
    <p:sldId id="259" r:id="rId25"/>
    <p:sldId id="260" r:id="rId26"/>
    <p:sldId id="263" r:id="rId27"/>
    <p:sldId id="264" r:id="rId28"/>
    <p:sldId id="265" r:id="rId29"/>
    <p:sldId id="267" r:id="rId30"/>
    <p:sldId id="268" r:id="rId31"/>
    <p:sldId id="270" r:id="rId32"/>
    <p:sldId id="322" r:id="rId33"/>
    <p:sldId id="324" r:id="rId34"/>
    <p:sldId id="325" r:id="rId35"/>
    <p:sldId id="323" r:id="rId36"/>
    <p:sldId id="296" r:id="rId37"/>
    <p:sldId id="302" r:id="rId38"/>
    <p:sldId id="303" r:id="rId39"/>
    <p:sldId id="304"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5D6B4-86DC-4AF6-A2CB-8523A2D81935}" type="datetimeFigureOut">
              <a:rPr lang="en-US" smtClean="0"/>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41085A-FA67-43B5-9BC8-293E08713D25}" type="slidenum">
              <a:rPr lang="en-US" smtClean="0"/>
              <a:t>‹#›</a:t>
            </a:fld>
            <a:endParaRPr lang="en-US"/>
          </a:p>
        </p:txBody>
      </p:sp>
    </p:spTree>
    <p:extLst>
      <p:ext uri="{BB962C8B-B14F-4D97-AF65-F5344CB8AC3E}">
        <p14:creationId xmlns:p14="http://schemas.microsoft.com/office/powerpoint/2010/main" val="31286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Gayatri_Chakravorty_Spivak"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n.wikipedia.org/wiki/Hegemony" TargetMode="External"/><Relationship Id="rId5" Type="http://schemas.openxmlformats.org/officeDocument/2006/relationships/hyperlink" Target="http://en.wikipedia.org/wiki/Orientalism_(book)" TargetMode="External"/><Relationship Id="rId4" Type="http://schemas.openxmlformats.org/officeDocument/2006/relationships/hyperlink" Target="http://www.mcgill.ca/files/crclaw-discourse/Can_the_subaltern_speak.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a:t>«The Private is Political» </a:t>
            </a:r>
            <a:r>
              <a:rPr lang="tr-TR"/>
              <a:t>Is the motto of second wave feminism </a:t>
            </a:r>
          </a:p>
          <a:p>
            <a:pPr marL="0" marR="0" indent="0" algn="l" defTabSz="914400" rtl="0" eaLnBrk="1" fontAlgn="auto" latinLnBrk="0" hangingPunct="1">
              <a:lnSpc>
                <a:spcPct val="100000"/>
              </a:lnSpc>
              <a:spcBef>
                <a:spcPts val="0"/>
              </a:spcBef>
              <a:spcAft>
                <a:spcPts val="0"/>
              </a:spcAft>
              <a:buClrTx/>
              <a:buSzTx/>
              <a:buFontTx/>
              <a:buNone/>
              <a:tabLst/>
              <a:defRPr/>
            </a:pPr>
            <a:r>
              <a:rPr lang="en-US"/>
              <a:t>it </a:t>
            </a:r>
            <a:r>
              <a:rPr lang="tr-TR"/>
              <a:t>is</a:t>
            </a:r>
            <a:r>
              <a:rPr lang="en-US"/>
              <a:t> a challenge to the nuclear family and family values</a:t>
            </a:r>
            <a:r>
              <a:rPr lang="tr-TR"/>
              <a:t> which has been exacerbated by AKP government in the last decade</a:t>
            </a: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tr-TR"/>
          </a:p>
          <a:p>
            <a:r>
              <a:rPr lang="tr-TR"/>
              <a:t>Labor market/ minimum wage policies </a:t>
            </a:r>
          </a:p>
          <a:p>
            <a:endParaRPr lang="tr-TR"/>
          </a:p>
          <a:p>
            <a:r>
              <a:rPr lang="tr-TR" b="1"/>
              <a:t>CEDAW</a:t>
            </a:r>
          </a:p>
          <a:p>
            <a:r>
              <a:rPr lang="en-US" b="1"/>
              <a:t>Istanbul Convention</a:t>
            </a:r>
            <a:r>
              <a:rPr lang="tr-TR"/>
              <a:t>,</a:t>
            </a:r>
            <a:r>
              <a:rPr lang="tr-TR" baseline="0"/>
              <a:t> </a:t>
            </a:r>
            <a:r>
              <a:rPr lang="en-US" b="1"/>
              <a:t>Action against violence against women and domestic violence</a:t>
            </a:r>
            <a:r>
              <a:rPr lang="tr-TR" b="1"/>
              <a:t> </a:t>
            </a:r>
            <a:r>
              <a:rPr lang="en-US" sz="1200" b="0" i="0" kern="1200">
                <a:solidFill>
                  <a:schemeClr val="tx1"/>
                </a:solidFill>
                <a:effectLst/>
                <a:latin typeface="+mn-lt"/>
                <a:ea typeface="+mn-ea"/>
                <a:cs typeface="+mn-cs"/>
              </a:rPr>
              <a:t>is based on the understanding that violence against women is a form of gender-based violence that is committed against women because they are women. It is the obligation of the state to fully address it in all its forms and to take measures to prevent violence against women, protect its victims and prosecute the perpetrators. Failure to do so would make it the responsibility of the state. The convention leaves no doubt: there can be no real equality between women and men if women experience gender-based violence on a large-scale and state agencies and institutions turn a blind eye.</a:t>
            </a:r>
            <a:endParaRPr lang="tr-TR"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 in 2002, of the Council of Europe Recommendation Rec(2002)5 of the Committee of Ministers to member states on the protection of women against violence, and the running of a Europe-wide campaign, from 2006-2008, to combat violence against women, including domestic violence. The Parliamentary Assembly has also taken a firm political stance against all forms of violence against women. It has adopted a number of resolutions and recommendations calling for legally-binding standards on preventing, protecting against and prosecuting the most severe and widespread forms of gender-based violence.</a:t>
            </a:r>
            <a:endParaRPr lang="en-US"/>
          </a:p>
        </p:txBody>
      </p:sp>
      <p:sp>
        <p:nvSpPr>
          <p:cNvPr id="4" name="Slide Number Placeholder 3"/>
          <p:cNvSpPr>
            <a:spLocks noGrp="1"/>
          </p:cNvSpPr>
          <p:nvPr>
            <p:ph type="sldNum" sz="quarter" idx="10"/>
          </p:nvPr>
        </p:nvSpPr>
        <p:spPr/>
        <p:txBody>
          <a:bodyPr/>
          <a:lstStyle/>
          <a:p>
            <a:fld id="{7F81F6CB-9FE4-4A95-ABF9-12D13A539F6B}" type="slidenum">
              <a:rPr lang="en-US" smtClean="0"/>
              <a:t>36</a:t>
            </a:fld>
            <a:endParaRPr lang="en-US"/>
          </a:p>
        </p:txBody>
      </p:sp>
    </p:spTree>
    <p:extLst>
      <p:ext uri="{BB962C8B-B14F-4D97-AF65-F5344CB8AC3E}">
        <p14:creationId xmlns:p14="http://schemas.microsoft.com/office/powerpoint/2010/main" val="405842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What does </a:t>
            </a:r>
            <a:r>
              <a:rPr lang="en-US" sz="1200" b="0" i="0" u="none" strike="noStrike" kern="1200">
                <a:solidFill>
                  <a:schemeClr val="tx1"/>
                </a:solidFill>
                <a:effectLst/>
                <a:latin typeface="+mn-lt"/>
                <a:ea typeface="+mn-ea"/>
                <a:cs typeface="+mn-cs"/>
                <a:hlinkClick r:id="rId3"/>
              </a:rPr>
              <a:t>G. </a:t>
            </a:r>
            <a:r>
              <a:rPr lang="en-US" sz="1200" b="0" i="0" u="none" strike="noStrike" kern="1200" err="1">
                <a:solidFill>
                  <a:schemeClr val="tx1"/>
                </a:solidFill>
                <a:effectLst/>
                <a:latin typeface="+mn-lt"/>
                <a:ea typeface="+mn-ea"/>
                <a:cs typeface="+mn-cs"/>
                <a:hlinkClick r:id="rId3"/>
              </a:rPr>
              <a:t>Spivak</a:t>
            </a:r>
            <a:r>
              <a:rPr lang="en-US" sz="1200" b="0" i="0" kern="1200">
                <a:solidFill>
                  <a:schemeClr val="tx1"/>
                </a:solidFill>
                <a:effectLst/>
                <a:latin typeface="+mn-lt"/>
                <a:ea typeface="+mn-ea"/>
                <a:cs typeface="+mn-cs"/>
              </a:rPr>
              <a:t> mean by </a:t>
            </a:r>
            <a:r>
              <a:rPr lang="en-US" sz="1200" b="0" i="1" kern="1200">
                <a:solidFill>
                  <a:schemeClr val="tx1"/>
                </a:solidFill>
                <a:effectLst/>
                <a:latin typeface="+mn-lt"/>
                <a:ea typeface="+mn-ea"/>
                <a:cs typeface="+mn-cs"/>
              </a:rPr>
              <a:t>epistemic violence</a:t>
            </a:r>
            <a:r>
              <a:rPr lang="en-US" sz="1200" b="0" i="0" kern="1200">
                <a:solidFill>
                  <a:schemeClr val="tx1"/>
                </a:solidFill>
                <a:effectLst/>
                <a:latin typeface="+mn-lt"/>
                <a:ea typeface="+mn-ea"/>
                <a:cs typeface="+mn-cs"/>
              </a:rPr>
              <a:t> in her essay "</a:t>
            </a:r>
            <a:r>
              <a:rPr lang="en-US" sz="1200" b="0" i="0" u="none" strike="noStrike" kern="1200">
                <a:solidFill>
                  <a:schemeClr val="tx1"/>
                </a:solidFill>
                <a:effectLst/>
                <a:latin typeface="+mn-lt"/>
                <a:ea typeface="+mn-ea"/>
                <a:cs typeface="+mn-cs"/>
                <a:hlinkClick r:id="rId4"/>
              </a:rPr>
              <a:t>Can the subaltern speak</a:t>
            </a:r>
            <a:r>
              <a:rPr lang="en-US" sz="1200" b="0" i="0" kern="1200">
                <a:solidFill>
                  <a:schemeClr val="tx1"/>
                </a:solidFill>
                <a:effectLst/>
                <a:latin typeface="+mn-lt"/>
                <a:ea typeface="+mn-ea"/>
                <a:cs typeface="+mn-cs"/>
              </a:rPr>
              <a:t>"? Does she mean that intellectuals in Europe and first world countries are prolonging and fixing the neo-colonialism by producing post-colonial studies? Does she mean that the very postcolonial studies by Europe maintains and prolongs imperial control over the subaltern? </a:t>
            </a:r>
            <a:endParaRPr lang="tr-TR" sz="1200" b="0" i="0" kern="1200">
              <a:solidFill>
                <a:schemeClr val="tx1"/>
              </a:solidFill>
              <a:effectLst/>
              <a:latin typeface="+mn-lt"/>
              <a:ea typeface="+mn-ea"/>
              <a:cs typeface="+mn-cs"/>
            </a:endParaRPr>
          </a:p>
          <a:p>
            <a:endParaRPr lang="tr-TR"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err="1"/>
              <a:t>Spivak's</a:t>
            </a:r>
            <a:r>
              <a:rPr lang="en-US"/>
              <a:t> understanding of discourse comes from Foucault.</a:t>
            </a:r>
            <a:endParaRPr lang="tr-TR"/>
          </a:p>
          <a:p>
            <a:r>
              <a:rPr lang="en-US" sz="1200" b="0" i="0" kern="1200">
                <a:solidFill>
                  <a:schemeClr val="tx1"/>
                </a:solidFill>
                <a:effectLst/>
                <a:latin typeface="+mn-lt"/>
                <a:ea typeface="+mn-ea"/>
                <a:cs typeface="+mn-cs"/>
              </a:rPr>
              <a:t>In the work of Michel Foucault, and that of the social theoreticians he inspired: discourse describes “an entity of sequences, of signs, in that they are enouncements (</a:t>
            </a:r>
            <a:r>
              <a:rPr lang="en-US" sz="1200" b="0" i="0" kern="1200" err="1">
                <a:solidFill>
                  <a:schemeClr val="tx1"/>
                </a:solidFill>
                <a:effectLst/>
                <a:latin typeface="+mn-lt"/>
                <a:ea typeface="+mn-ea"/>
                <a:cs typeface="+mn-cs"/>
              </a:rPr>
              <a:t>énoncés</a:t>
            </a:r>
            <a:r>
              <a:rPr lang="en-US" sz="1200" b="0" i="0" kern="1200">
                <a:solidFill>
                  <a:schemeClr val="tx1"/>
                </a:solidFill>
                <a:effectLst/>
                <a:latin typeface="+mn-lt"/>
                <a:ea typeface="+mn-ea"/>
                <a:cs typeface="+mn-cs"/>
              </a:rPr>
              <a:t>)” An enouncement (</a:t>
            </a:r>
            <a:r>
              <a:rPr lang="en-US" sz="1200" b="0" i="0" kern="1200" err="1">
                <a:solidFill>
                  <a:schemeClr val="tx1"/>
                </a:solidFill>
                <a:effectLst/>
                <a:latin typeface="+mn-lt"/>
                <a:ea typeface="+mn-ea"/>
                <a:cs typeface="+mn-cs"/>
              </a:rPr>
              <a:t>l’énoncé</a:t>
            </a:r>
            <a:r>
              <a:rPr lang="en-US" sz="1200" b="0" i="0" kern="1200">
                <a:solidFill>
                  <a:schemeClr val="tx1"/>
                </a:solidFill>
                <a:effectLst/>
                <a:latin typeface="+mn-lt"/>
                <a:ea typeface="+mn-ea"/>
                <a:cs typeface="+mn-cs"/>
              </a:rPr>
              <a:t>, “the statement”) is not a unit of semiotic signs, but an abstract construct that allows the signs to assign and communicate specific, repeatable relations to, between, and among objects, subjects, and statements.</a:t>
            </a:r>
            <a:r>
              <a:rPr lang="en-US" sz="1200" b="0" i="0" u="none" strike="noStrike" kern="1200">
                <a:solidFill>
                  <a:schemeClr val="tx1"/>
                </a:solidFill>
                <a:effectLst/>
                <a:latin typeface="+mn-lt"/>
                <a:ea typeface="+mn-ea"/>
                <a:cs typeface="+mn-cs"/>
                <a:hlinkClick r:id="rId5"/>
              </a:rPr>
              <a:t>3</a:t>
            </a:r>
            <a:r>
              <a:rPr lang="en-US" sz="1200" b="0" i="0" kern="1200">
                <a:solidFill>
                  <a:schemeClr val="tx1"/>
                </a:solidFill>
                <a:effectLst/>
                <a:latin typeface="+mn-lt"/>
                <a:ea typeface="+mn-ea"/>
                <a:cs typeface="+mn-cs"/>
              </a:rPr>
              <a:t> Hence, a discourse is composed of semiotic sequences (relations among signs) between and among objects, subjects, and statements. The term discursive formation conceptually describes the regular communications (written and spoken) that produce such discourses. As a philosopher, Foucault applied the discursive formation in the analyses of large bodies of knowledge, such as political economy and natural history.</a:t>
            </a:r>
            <a:r>
              <a:rPr lang="en-US" sz="1200" b="0" i="0" u="none" strike="noStrike" kern="1200">
                <a:solidFill>
                  <a:schemeClr val="tx1"/>
                </a:solidFill>
                <a:effectLst/>
                <a:latin typeface="+mn-lt"/>
                <a:ea typeface="+mn-ea"/>
                <a:cs typeface="+mn-cs"/>
                <a:hlinkClick r:id="rId6"/>
              </a:rPr>
              <a:t>4</a:t>
            </a:r>
            <a:endParaRPr lang="tr-TR" sz="1200" b="0" i="0" u="none" strike="noStrike" kern="1200">
              <a:solidFill>
                <a:schemeClr val="tx1"/>
              </a:solidFill>
              <a:effectLst/>
              <a:latin typeface="+mn-lt"/>
              <a:ea typeface="+mn-ea"/>
              <a:cs typeface="+mn-cs"/>
            </a:endParaRPr>
          </a:p>
          <a:p>
            <a:endParaRPr lang="tr-TR"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"father" of modern linguistics, proposed a dualistic notion of signs, relating the signifier as the form of the word or phrase uttered, to the signified as the mental concept. It is important to note that, according to Saussure, the sign is completely arbitrary—i.e., there was no necessary connection between the sign and its meaning.</a:t>
            </a:r>
            <a:endParaRPr lang="tr-TR" sz="1200" b="0" i="0" kern="1200">
              <a:solidFill>
                <a:schemeClr val="tx1"/>
              </a:solidFill>
              <a:effectLst/>
              <a:latin typeface="+mn-lt"/>
              <a:ea typeface="+mn-ea"/>
              <a:cs typeface="+mn-cs"/>
            </a:endParaRPr>
          </a:p>
          <a:p>
            <a:endParaRPr lang="tr-TR"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Following the ideas of Michel Foucault, Said emphasized the relationship between power and knowledge in scholarly and popular thinking, in particular regarding European views of the Islamic Arab world. Said argued that Orient and Occident worked as oppositional terms, so that the "Orient" was constructed as a negative inversion of Western culture. The work of Gramsci was also important in shaping Edward Said's analysis in this area. In particular, Said can be seen to have been influenced by Gramsci's notion of hegemony in understanding the pervasiveness of Orientalist constructs and representations in Western scholarship and reporting, and their relation to the exercise of power over the "Orient".</a:t>
            </a:r>
            <a:endParaRPr lang="tr-TR"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F81F6CB-9FE4-4A95-ABF9-12D13A539F6B}" type="slidenum">
              <a:rPr lang="en-US" smtClean="0"/>
              <a:t>37</a:t>
            </a:fld>
            <a:endParaRPr lang="en-US"/>
          </a:p>
        </p:txBody>
      </p:sp>
    </p:spTree>
    <p:extLst>
      <p:ext uri="{BB962C8B-B14F-4D97-AF65-F5344CB8AC3E}">
        <p14:creationId xmlns:p14="http://schemas.microsoft.com/office/powerpoint/2010/main" val="44735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F4186D-D67F-4EA3-B053-7CA99D9015B6}"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427880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4186D-D67F-4EA3-B053-7CA99D9015B6}"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149380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4186D-D67F-4EA3-B053-7CA99D9015B6}"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103551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4186D-D67F-4EA3-B053-7CA99D9015B6}"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96793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4186D-D67F-4EA3-B053-7CA99D9015B6}"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314224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F4186D-D67F-4EA3-B053-7CA99D9015B6}"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407663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F4186D-D67F-4EA3-B053-7CA99D9015B6}"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186240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F4186D-D67F-4EA3-B053-7CA99D9015B6}"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226803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4186D-D67F-4EA3-B053-7CA99D9015B6}"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27908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F4186D-D67F-4EA3-B053-7CA99D9015B6}"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267810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F4186D-D67F-4EA3-B053-7CA99D9015B6}"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49A47-2626-41F2-9ECB-8968090781F8}" type="slidenum">
              <a:rPr lang="en-US" smtClean="0"/>
              <a:t>‹#›</a:t>
            </a:fld>
            <a:endParaRPr lang="en-US"/>
          </a:p>
        </p:txBody>
      </p:sp>
    </p:spTree>
    <p:extLst>
      <p:ext uri="{BB962C8B-B14F-4D97-AF65-F5344CB8AC3E}">
        <p14:creationId xmlns:p14="http://schemas.microsoft.com/office/powerpoint/2010/main" val="414250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4186D-D67F-4EA3-B053-7CA99D9015B6}" type="datetimeFigureOut">
              <a:rPr lang="en-US" smtClean="0"/>
              <a:t>10/3/2019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49A47-2626-41F2-9ECB-8968090781F8}" type="slidenum">
              <a:rPr lang="en-US" smtClean="0"/>
              <a:t>‹#›</a:t>
            </a:fld>
            <a:endParaRPr lang="en-US"/>
          </a:p>
        </p:txBody>
      </p:sp>
    </p:spTree>
    <p:extLst>
      <p:ext uri="{BB962C8B-B14F-4D97-AF65-F5344CB8AC3E}">
        <p14:creationId xmlns:p14="http://schemas.microsoft.com/office/powerpoint/2010/main" val="143746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heforshe.org/e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a:t>AHSS204</a:t>
            </a:r>
            <a:r>
              <a:rPr lang="tr-TR" b="1"/>
              <a:t>-GENDER STUDIES</a:t>
            </a:r>
            <a:br>
              <a:rPr lang="en-US"/>
            </a:br>
            <a:endParaRPr lang="en-US"/>
          </a:p>
        </p:txBody>
      </p:sp>
      <p:sp>
        <p:nvSpPr>
          <p:cNvPr id="3" name="Subtitle 2"/>
          <p:cNvSpPr>
            <a:spLocks noGrp="1"/>
          </p:cNvSpPr>
          <p:nvPr>
            <p:ph type="subTitle" idx="1"/>
          </p:nvPr>
        </p:nvSpPr>
        <p:spPr/>
        <p:txBody>
          <a:bodyPr/>
          <a:lstStyle/>
          <a:p>
            <a:r>
              <a:rPr lang="tr-TR"/>
              <a:t>Introduction</a:t>
            </a:r>
            <a:br>
              <a:rPr lang="tr-TR"/>
            </a:br>
            <a:endParaRPr lang="tr-TR"/>
          </a:p>
          <a:p>
            <a:endParaRPr lang="en-US"/>
          </a:p>
        </p:txBody>
      </p:sp>
    </p:spTree>
    <p:extLst>
      <p:ext uri="{BB962C8B-B14F-4D97-AF65-F5344CB8AC3E}">
        <p14:creationId xmlns:p14="http://schemas.microsoft.com/office/powerpoint/2010/main" val="56239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1D1B59A-C9CB-4A79-A517-EA34576A475D}"/>
              </a:ext>
            </a:extLst>
          </p:cNvPr>
          <p:cNvSpPr>
            <a:spLocks noGrp="1" noChangeArrowheads="1"/>
          </p:cNvSpPr>
          <p:nvPr>
            <p:ph type="title"/>
          </p:nvPr>
        </p:nvSpPr>
        <p:spPr/>
        <p:txBody>
          <a:bodyPr>
            <a:normAutofit fontScale="90000"/>
          </a:bodyPr>
          <a:lstStyle/>
          <a:p>
            <a:pPr eaLnBrk="1" hangingPunct="1"/>
            <a:r>
              <a:rPr lang="en-US" altLang="en-US" sz="4000" b="1"/>
              <a:t>The Social construction of Gender and Sex</a:t>
            </a:r>
          </a:p>
        </p:txBody>
      </p:sp>
      <p:sp>
        <p:nvSpPr>
          <p:cNvPr id="6147" name="Rectangle 3">
            <a:extLst>
              <a:ext uri="{FF2B5EF4-FFF2-40B4-BE49-F238E27FC236}">
                <a16:creationId xmlns:a16="http://schemas.microsoft.com/office/drawing/2014/main" id="{5E0E959F-5B4F-4F19-9013-B5D3FBFB5676}"/>
              </a:ext>
            </a:extLst>
          </p:cNvPr>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a:t>Recently sociologists have been discussing that both sex and gender are culturally constructed. Not only gender but also human body itself is subject to social forces as we consider about piercing, dieting, even sex change operation etc... </a:t>
            </a:r>
          </a:p>
          <a:p>
            <a:pPr eaLnBrk="1" hangingPunct="1">
              <a:lnSpc>
                <a:spcPct val="90000"/>
              </a:lnSpc>
            </a:pPr>
            <a:r>
              <a:rPr lang="en-US" altLang="en-US" sz="2400"/>
              <a:t>The perspective accepting the biological basis of gender believes that sex provides a social framework for gender roles. Contrary to this argument, second group sees both sex and gender to be socially constructed. Sex differences are used to shape those differences socially.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9">
            <a:extLst>
              <a:ext uri="{FF2B5EF4-FFF2-40B4-BE49-F238E27FC236}">
                <a16:creationId xmlns:a16="http://schemas.microsoft.com/office/drawing/2014/main" id="{8CFC5481-7D4C-4FD2-B2E0-8FC89DC43DFA}"/>
              </a:ext>
            </a:extLst>
          </p:cNvPr>
          <p:cNvSpPr>
            <a:spLocks noGrp="1" noChangeArrowheads="1"/>
          </p:cNvSpPr>
          <p:nvPr>
            <p:ph type="title"/>
          </p:nvPr>
        </p:nvSpPr>
        <p:spPr/>
        <p:txBody>
          <a:bodyPr/>
          <a:lstStyle/>
          <a:p>
            <a:pPr eaLnBrk="1" hangingPunct="1"/>
            <a:r>
              <a:rPr lang="en-US" altLang="en-US" sz="4000"/>
              <a:t>Perspective on Gender Inequality </a:t>
            </a:r>
          </a:p>
        </p:txBody>
      </p:sp>
      <p:sp>
        <p:nvSpPr>
          <p:cNvPr id="7171" name="Rectangle 30">
            <a:extLst>
              <a:ext uri="{FF2B5EF4-FFF2-40B4-BE49-F238E27FC236}">
                <a16:creationId xmlns:a16="http://schemas.microsoft.com/office/drawing/2014/main" id="{AA95B5E2-88CA-4084-AF47-CE34910EE407}"/>
              </a:ext>
            </a:extLst>
          </p:cNvPr>
          <p:cNvSpPr>
            <a:spLocks noGrp="1" noChangeArrowheads="1"/>
          </p:cNvSpPr>
          <p:nvPr>
            <p:ph type="body" idx="1"/>
          </p:nvPr>
        </p:nvSpPr>
        <p:spPr/>
        <p:txBody>
          <a:bodyPr/>
          <a:lstStyle/>
          <a:p>
            <a:pPr eaLnBrk="1" hangingPunct="1">
              <a:lnSpc>
                <a:spcPct val="90000"/>
              </a:lnSpc>
            </a:pPr>
            <a:r>
              <a:rPr lang="en-US" altLang="en-US" sz="2400"/>
              <a:t>Functionalists</a:t>
            </a:r>
          </a:p>
          <a:p>
            <a:pPr eaLnBrk="1" hangingPunct="1">
              <a:lnSpc>
                <a:spcPct val="90000"/>
              </a:lnSpc>
              <a:buFontTx/>
              <a:buNone/>
            </a:pPr>
            <a:r>
              <a:rPr lang="en-US" altLang="en-US" sz="2400"/>
              <a:t>Division of labour between men and women is biologically based and universal. Women are attached to domestic and family responsibilities while men to outdoor duties.</a:t>
            </a:r>
          </a:p>
          <a:p>
            <a:pPr eaLnBrk="1" hangingPunct="1">
              <a:lnSpc>
                <a:spcPct val="90000"/>
              </a:lnSpc>
              <a:buFontTx/>
              <a:buNone/>
            </a:pPr>
            <a:r>
              <a:rPr lang="en-US" altLang="en-US" sz="2400"/>
              <a:t>Nuclear family in industrial societies is the key agency of socialization. Women are defined with their expressive roles, men are instrumental roles and these roles are complementary (T. Parsons).</a:t>
            </a:r>
          </a:p>
          <a:p>
            <a:pPr eaLnBrk="1" hangingPunct="1">
              <a:lnSpc>
                <a:spcPct val="90000"/>
              </a:lnSpc>
              <a:buFontTx/>
              <a:buNone/>
            </a:pPr>
            <a:r>
              <a:rPr lang="en-US" altLang="en-US" sz="2400"/>
              <a:t>Mother is crucial for child’s socialization.  A child separated from the mother may have social and psychological difficulties in his/her adulthood. Even a mother substitute should be a woman (J. Bowlb).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9A91428-9710-45C8-95AD-23C6802FEDA4}"/>
              </a:ext>
            </a:extLst>
          </p:cNvPr>
          <p:cNvSpPr>
            <a:spLocks noGrp="1" noChangeArrowheads="1"/>
          </p:cNvSpPr>
          <p:nvPr>
            <p:ph type="title"/>
          </p:nvPr>
        </p:nvSpPr>
        <p:spPr/>
        <p:txBody>
          <a:bodyPr>
            <a:normAutofit fontScale="90000"/>
          </a:bodyPr>
          <a:lstStyle/>
          <a:p>
            <a:pPr eaLnBrk="1" hangingPunct="1"/>
            <a:r>
              <a:rPr lang="en-US" altLang="en-US" sz="4000" b="1"/>
              <a:t>Perspective on Gender Inequality</a:t>
            </a:r>
            <a:br>
              <a:rPr lang="en-US" altLang="en-US" sz="4000" b="1"/>
            </a:br>
            <a:endParaRPr lang="en-US" altLang="en-US" sz="4000" b="1"/>
          </a:p>
        </p:txBody>
      </p:sp>
      <p:sp>
        <p:nvSpPr>
          <p:cNvPr id="8195" name="Rectangle 3">
            <a:extLst>
              <a:ext uri="{FF2B5EF4-FFF2-40B4-BE49-F238E27FC236}">
                <a16:creationId xmlns:a16="http://schemas.microsoft.com/office/drawing/2014/main" id="{DAD77940-9C35-44B6-8B5F-E4D96AF48631}"/>
              </a:ext>
            </a:extLst>
          </p:cNvPr>
          <p:cNvSpPr>
            <a:spLocks noGrp="1" noChangeArrowheads="1"/>
          </p:cNvSpPr>
          <p:nvPr>
            <p:ph type="body" idx="1"/>
          </p:nvPr>
        </p:nvSpPr>
        <p:spPr/>
        <p:txBody>
          <a:bodyPr/>
          <a:lstStyle/>
          <a:p>
            <a:pPr eaLnBrk="1" hangingPunct="1">
              <a:lnSpc>
                <a:spcPct val="80000"/>
              </a:lnSpc>
              <a:buFontTx/>
              <a:buNone/>
            </a:pPr>
            <a:r>
              <a:rPr lang="en-US" altLang="en-US" sz="1600" i="1"/>
              <a:t>Liberal Feminism</a:t>
            </a:r>
          </a:p>
          <a:p>
            <a:pPr eaLnBrk="1" hangingPunct="1">
              <a:lnSpc>
                <a:spcPct val="80000"/>
              </a:lnSpc>
            </a:pPr>
            <a:r>
              <a:rPr lang="en-US" altLang="en-US" sz="1600"/>
              <a:t>Women’s subordination is not a part of social system. Thus equal opportunities and access for women are needed for gender equality.</a:t>
            </a:r>
          </a:p>
          <a:p>
            <a:pPr eaLnBrk="1" hangingPunct="1">
              <a:lnSpc>
                <a:spcPct val="80000"/>
              </a:lnSpc>
              <a:buFontTx/>
              <a:buNone/>
            </a:pPr>
            <a:r>
              <a:rPr lang="en-US" altLang="en-US" sz="1600" i="1"/>
              <a:t>Radical Feminism</a:t>
            </a:r>
          </a:p>
          <a:p>
            <a:pPr eaLnBrk="1" hangingPunct="1">
              <a:lnSpc>
                <a:spcPct val="80000"/>
              </a:lnSpc>
            </a:pPr>
            <a:r>
              <a:rPr lang="en-US" altLang="en-US" sz="1600"/>
              <a:t>They offered a new concept, patriarchy which is historical systematic cross cultural domination of females by males.</a:t>
            </a:r>
          </a:p>
          <a:p>
            <a:pPr eaLnBrk="1" hangingPunct="1">
              <a:lnSpc>
                <a:spcPct val="80000"/>
              </a:lnSpc>
            </a:pPr>
            <a:r>
              <a:rPr lang="en-US" altLang="en-US" sz="1600"/>
              <a:t>Men control women’s biological reproduction and labour.</a:t>
            </a:r>
          </a:p>
          <a:p>
            <a:pPr eaLnBrk="1" hangingPunct="1">
              <a:lnSpc>
                <a:spcPct val="80000"/>
              </a:lnSpc>
            </a:pPr>
            <a:r>
              <a:rPr lang="en-US" altLang="en-US" sz="1600"/>
              <a:t>The family contains variety of disadvantages for women.</a:t>
            </a:r>
          </a:p>
          <a:p>
            <a:pPr eaLnBrk="1" hangingPunct="1">
              <a:lnSpc>
                <a:spcPct val="80000"/>
              </a:lnSpc>
            </a:pPr>
            <a:r>
              <a:rPr lang="en-US" altLang="en-US" sz="1600"/>
              <a:t>They debate on sexual harassment, rape, pornography, violence against women, social pressure of western beauty over women.</a:t>
            </a:r>
          </a:p>
          <a:p>
            <a:pPr eaLnBrk="1" hangingPunct="1">
              <a:lnSpc>
                <a:spcPct val="80000"/>
              </a:lnSpc>
            </a:pPr>
            <a:r>
              <a:rPr lang="en-US" altLang="en-US" sz="1600"/>
              <a:t>For media studies, the most important contribution of radical feminists is the argument of women’s objectification through the media.</a:t>
            </a:r>
          </a:p>
          <a:p>
            <a:pPr eaLnBrk="1" hangingPunct="1">
              <a:lnSpc>
                <a:spcPct val="80000"/>
              </a:lnSpc>
              <a:buFontTx/>
              <a:buNone/>
            </a:pPr>
            <a:r>
              <a:rPr lang="en-US" altLang="en-US" sz="1600" i="1"/>
              <a:t>Black Feminism</a:t>
            </a:r>
          </a:p>
          <a:p>
            <a:pPr eaLnBrk="1" hangingPunct="1">
              <a:lnSpc>
                <a:spcPct val="80000"/>
              </a:lnSpc>
            </a:pPr>
            <a:r>
              <a:rPr lang="en-US" altLang="en-US" sz="1600"/>
              <a:t>Women’s struggle is not only the struggle of white middle class women.</a:t>
            </a:r>
          </a:p>
          <a:p>
            <a:pPr eaLnBrk="1" hangingPunct="1">
              <a:lnSpc>
                <a:spcPct val="80000"/>
              </a:lnSpc>
            </a:pPr>
            <a:r>
              <a:rPr lang="en-US" altLang="en-US" sz="1600"/>
              <a:t>Other feminist did not consider ethnic women’s double burden, being woman and ethnic.</a:t>
            </a:r>
          </a:p>
          <a:p>
            <a:pPr eaLnBrk="1" hangingPunct="1">
              <a:lnSpc>
                <a:spcPct val="80000"/>
              </a:lnSpc>
            </a:pPr>
            <a:r>
              <a:rPr lang="en-US" altLang="en-US" sz="1600"/>
              <a:t>In black feminism, family represents a main point of solidarity against racism.</a:t>
            </a:r>
          </a:p>
          <a:p>
            <a:pPr eaLnBrk="1" hangingPunct="1">
              <a:lnSpc>
                <a:spcPct val="80000"/>
              </a:lnSpc>
            </a:pPr>
            <a:r>
              <a:rPr lang="en-US" altLang="en-US" sz="1600"/>
              <a:t>Gender equality without taking into consideration black women cannot be reached.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sz="2800" b="1" err="1"/>
              <a:t>Social</a:t>
            </a:r>
            <a:r>
              <a:rPr lang="tr-TR" sz="2800" b="1"/>
              <a:t> </a:t>
            </a:r>
            <a:r>
              <a:rPr lang="tr-TR" sz="2800" b="1" err="1"/>
              <a:t>construction</a:t>
            </a:r>
            <a:r>
              <a:rPr lang="tr-TR" sz="2800" b="1"/>
              <a:t> of </a:t>
            </a:r>
            <a:r>
              <a:rPr lang="tr-TR" sz="2800" b="1" err="1"/>
              <a:t>sex</a:t>
            </a:r>
            <a:r>
              <a:rPr lang="tr-TR" sz="2800" b="1"/>
              <a:t> </a:t>
            </a:r>
            <a:r>
              <a:rPr lang="tr-TR" sz="2800" b="1" err="1"/>
              <a:t>and</a:t>
            </a:r>
            <a:r>
              <a:rPr lang="tr-TR" sz="2800" b="1"/>
              <a:t> </a:t>
            </a:r>
            <a:r>
              <a:rPr lang="tr-TR" sz="2800" b="1" err="1"/>
              <a:t>gender</a:t>
            </a:r>
            <a:endParaRPr lang="en-US" sz="2800" b="1"/>
          </a:p>
        </p:txBody>
      </p:sp>
      <p:sp>
        <p:nvSpPr>
          <p:cNvPr id="10243" name="Rectangle 3"/>
          <p:cNvSpPr>
            <a:spLocks noGrp="1" noChangeArrowheads="1"/>
          </p:cNvSpPr>
          <p:nvPr>
            <p:ph sz="half" idx="1"/>
          </p:nvPr>
        </p:nvSpPr>
        <p:spPr/>
        <p:txBody>
          <a:bodyPr/>
          <a:lstStyle/>
          <a:p>
            <a:pPr eaLnBrk="1" hangingPunct="1">
              <a:lnSpc>
                <a:spcPct val="80000"/>
              </a:lnSpc>
            </a:pPr>
            <a:endParaRPr lang="en-US" b="1"/>
          </a:p>
          <a:p>
            <a:pPr eaLnBrk="1" hangingPunct="1">
              <a:lnSpc>
                <a:spcPct val="80000"/>
              </a:lnSpc>
            </a:pPr>
            <a:r>
              <a:rPr lang="tr-TR" sz="2400"/>
              <a:t>Not </a:t>
            </a:r>
            <a:r>
              <a:rPr lang="tr-TR" sz="2400" err="1"/>
              <a:t>only</a:t>
            </a:r>
            <a:r>
              <a:rPr lang="tr-TR" sz="2400"/>
              <a:t> </a:t>
            </a:r>
            <a:r>
              <a:rPr lang="tr-TR" sz="2400" err="1"/>
              <a:t>gender</a:t>
            </a:r>
            <a:r>
              <a:rPr lang="tr-TR" sz="2400"/>
              <a:t> but </a:t>
            </a:r>
            <a:r>
              <a:rPr lang="tr-TR" sz="2400" err="1"/>
              <a:t>our</a:t>
            </a:r>
            <a:r>
              <a:rPr lang="tr-TR" sz="2400"/>
              <a:t> body is a </a:t>
            </a:r>
            <a:r>
              <a:rPr lang="tr-TR" sz="2400" err="1"/>
              <a:t>cultural</a:t>
            </a:r>
            <a:r>
              <a:rPr lang="tr-TR" sz="2400"/>
              <a:t> </a:t>
            </a:r>
            <a:r>
              <a:rPr lang="tr-TR" sz="2400" err="1"/>
              <a:t>product</a:t>
            </a:r>
            <a:r>
              <a:rPr lang="tr-TR" sz="2400"/>
              <a:t> as </a:t>
            </a:r>
            <a:r>
              <a:rPr lang="tr-TR" sz="2400" err="1"/>
              <a:t>well</a:t>
            </a:r>
            <a:r>
              <a:rPr lang="tr-TR" sz="2400"/>
              <a:t>:</a:t>
            </a:r>
          </a:p>
          <a:p>
            <a:pPr eaLnBrk="1" hangingPunct="1">
              <a:lnSpc>
                <a:spcPct val="80000"/>
              </a:lnSpc>
            </a:pPr>
            <a:r>
              <a:rPr lang="tr-TR" sz="2400"/>
              <a:t>Sex change operations</a:t>
            </a:r>
          </a:p>
          <a:p>
            <a:pPr eaLnBrk="1" hangingPunct="1">
              <a:lnSpc>
                <a:spcPct val="80000"/>
              </a:lnSpc>
            </a:pPr>
            <a:r>
              <a:rPr lang="tr-TR" sz="2400"/>
              <a:t>Body </a:t>
            </a:r>
            <a:r>
              <a:rPr lang="tr-TR" sz="2400" err="1"/>
              <a:t>building</a:t>
            </a:r>
            <a:endParaRPr lang="tr-TR" sz="2400"/>
          </a:p>
          <a:p>
            <a:pPr eaLnBrk="1" hangingPunct="1">
              <a:lnSpc>
                <a:spcPct val="80000"/>
              </a:lnSpc>
            </a:pPr>
            <a:r>
              <a:rPr lang="tr-TR" sz="2400" err="1"/>
              <a:t>Diet</a:t>
            </a:r>
            <a:endParaRPr lang="tr-TR" sz="2400"/>
          </a:p>
          <a:p>
            <a:pPr eaLnBrk="1" hangingPunct="1">
              <a:lnSpc>
                <a:spcPct val="80000"/>
              </a:lnSpc>
            </a:pPr>
            <a:r>
              <a:rPr lang="tr-TR" sz="2400" err="1"/>
              <a:t>Tatoo</a:t>
            </a:r>
            <a:endParaRPr lang="tr-TR" sz="2400"/>
          </a:p>
          <a:p>
            <a:pPr eaLnBrk="1" hangingPunct="1">
              <a:lnSpc>
                <a:spcPct val="80000"/>
              </a:lnSpc>
            </a:pPr>
            <a:r>
              <a:rPr lang="tr-TR" sz="2400" err="1"/>
              <a:t>piercing</a:t>
            </a:r>
            <a:r>
              <a:rPr lang="tr-TR" sz="2400"/>
              <a:t>.</a:t>
            </a:r>
            <a:r>
              <a:rPr lang="en-US" sz="2400"/>
              <a:t>.. </a:t>
            </a:r>
          </a:p>
        </p:txBody>
      </p:sp>
      <p:pic>
        <p:nvPicPr>
          <p:cNvPr id="10244" name="Picture 4" descr="C:\Users\Hanifeh\Pictures\2012-09-09\11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7913"/>
            <a:ext cx="4038600" cy="3028950"/>
          </a:xfrm>
          <a:noFill/>
        </p:spPr>
      </p:pic>
    </p:spTree>
    <p:extLst>
      <p:ext uri="{BB962C8B-B14F-4D97-AF65-F5344CB8AC3E}">
        <p14:creationId xmlns:p14="http://schemas.microsoft.com/office/powerpoint/2010/main" val="257911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EAF9C4D-C1CA-4422-9F98-8A5C2EECD337}"/>
              </a:ext>
            </a:extLst>
          </p:cNvPr>
          <p:cNvSpPr>
            <a:spLocks noGrp="1" noChangeArrowheads="1"/>
          </p:cNvSpPr>
          <p:nvPr>
            <p:ph type="title"/>
          </p:nvPr>
        </p:nvSpPr>
        <p:spPr/>
        <p:txBody>
          <a:bodyPr>
            <a:normAutofit fontScale="90000"/>
          </a:bodyPr>
          <a:lstStyle/>
          <a:p>
            <a:pPr eaLnBrk="1" hangingPunct="1"/>
            <a:r>
              <a:rPr lang="en-US" altLang="en-US" sz="4000"/>
              <a:t>Femininities Masculinities and Gender Relation</a:t>
            </a:r>
          </a:p>
        </p:txBody>
      </p:sp>
      <p:sp>
        <p:nvSpPr>
          <p:cNvPr id="13315" name="Rectangle 3">
            <a:extLst>
              <a:ext uri="{FF2B5EF4-FFF2-40B4-BE49-F238E27FC236}">
                <a16:creationId xmlns:a16="http://schemas.microsoft.com/office/drawing/2014/main" id="{4498F1B3-387A-4FBB-9F34-F041F74EF49E}"/>
              </a:ext>
            </a:extLst>
          </p:cNvPr>
          <p:cNvSpPr>
            <a:spLocks noGrp="1" noChangeArrowheads="1"/>
          </p:cNvSpPr>
          <p:nvPr>
            <p:ph type="body" idx="1"/>
          </p:nvPr>
        </p:nvSpPr>
        <p:spPr/>
        <p:txBody>
          <a:bodyPr/>
          <a:lstStyle/>
          <a:p>
            <a:pPr eaLnBrk="1" hangingPunct="1">
              <a:lnSpc>
                <a:spcPct val="80000"/>
              </a:lnSpc>
              <a:buFontTx/>
              <a:buNone/>
            </a:pPr>
            <a:r>
              <a:rPr lang="en-US" altLang="en-US" sz="2400"/>
              <a:t>Gender and Power by R. W. Connell</a:t>
            </a:r>
          </a:p>
          <a:p>
            <a:pPr eaLnBrk="1" hangingPunct="1">
              <a:lnSpc>
                <a:spcPct val="80000"/>
              </a:lnSpc>
            </a:pPr>
            <a:r>
              <a:rPr lang="en-US" altLang="en-US" sz="2400"/>
              <a:t>Masculinities cannot be understood separate from femininities,</a:t>
            </a:r>
          </a:p>
          <a:p>
            <a:pPr eaLnBrk="1" hangingPunct="1">
              <a:lnSpc>
                <a:spcPct val="80000"/>
              </a:lnSpc>
            </a:pPr>
            <a:r>
              <a:rPr lang="en-US" altLang="en-US" sz="2400"/>
              <a:t>Gender relations organized around men’s dominance are seen in daily practices, collective social arrangements.</a:t>
            </a:r>
          </a:p>
          <a:p>
            <a:pPr eaLnBrk="1" hangingPunct="1">
              <a:lnSpc>
                <a:spcPct val="80000"/>
              </a:lnSpc>
            </a:pPr>
            <a:r>
              <a:rPr lang="en-US" altLang="en-US" sz="2400"/>
              <a:t>Gender relations are constituted in three realms of society: Labour (gender division of labor), power (authority in institutions like family, state) and cathexis (emotional).</a:t>
            </a:r>
          </a:p>
          <a:p>
            <a:pPr eaLnBrk="1" hangingPunct="1">
              <a:lnSpc>
                <a:spcPct val="80000"/>
              </a:lnSpc>
            </a:pPr>
            <a:r>
              <a:rPr lang="en-US" altLang="en-US" sz="2400"/>
              <a:t>Gender regime is the configuration of gender relations within a particular setting, such as school, a family or a neighborhood.</a:t>
            </a:r>
          </a:p>
          <a:p>
            <a:pPr eaLnBrk="1" hangingPunct="1">
              <a:lnSpc>
                <a:spcPct val="80000"/>
              </a:lnSpc>
              <a:buFontTx/>
              <a:buNone/>
            </a:pPr>
            <a:endParaRPr lang="en-US" altLang="en-US" sz="2400"/>
          </a:p>
          <a:p>
            <a:pPr eaLnBrk="1" hangingPunct="1">
              <a:lnSpc>
                <a:spcPct val="80000"/>
              </a:lnSpc>
            </a:pPr>
            <a:endParaRPr lang="en-US" altLang="en-US" sz="2400"/>
          </a:p>
          <a:p>
            <a:pPr eaLnBrk="1" hangingPunct="1">
              <a:lnSpc>
                <a:spcPct val="80000"/>
              </a:lnSpc>
            </a:pPr>
            <a:endParaRPr lang="en-US" altLang="en-US" sz="2400"/>
          </a:p>
          <a:p>
            <a:pPr eaLnBrk="1" hangingPunct="1">
              <a:lnSpc>
                <a:spcPct val="80000"/>
              </a:lnSpc>
            </a:pPr>
            <a:endParaRPr lang="en-US"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98C4F6B-6455-4868-84B2-DB545EB96A2E}"/>
              </a:ext>
            </a:extLst>
          </p:cNvPr>
          <p:cNvSpPr>
            <a:spLocks noGrp="1" noChangeArrowheads="1"/>
          </p:cNvSpPr>
          <p:nvPr>
            <p:ph type="title"/>
          </p:nvPr>
        </p:nvSpPr>
        <p:spPr/>
        <p:txBody>
          <a:bodyPr/>
          <a:lstStyle/>
          <a:p>
            <a:pPr eaLnBrk="1" hangingPunct="1"/>
            <a:r>
              <a:rPr lang="en-US" altLang="en-US"/>
              <a:t>Gender Hierarchy by Connell</a:t>
            </a:r>
          </a:p>
        </p:txBody>
      </p:sp>
      <p:sp>
        <p:nvSpPr>
          <p:cNvPr id="14339" name="Rectangle 3">
            <a:extLst>
              <a:ext uri="{FF2B5EF4-FFF2-40B4-BE49-F238E27FC236}">
                <a16:creationId xmlns:a16="http://schemas.microsoft.com/office/drawing/2014/main" id="{B671219F-AC9B-4422-A6E8-732B2FABDE36}"/>
              </a:ext>
            </a:extLst>
          </p:cNvPr>
          <p:cNvSpPr>
            <a:spLocks noGrp="1" noChangeArrowheads="1"/>
          </p:cNvSpPr>
          <p:nvPr>
            <p:ph type="body" idx="1"/>
          </p:nvPr>
        </p:nvSpPr>
        <p:spPr/>
        <p:txBody>
          <a:bodyPr/>
          <a:lstStyle/>
          <a:p>
            <a:pPr eaLnBrk="1" hangingPunct="1">
              <a:lnSpc>
                <a:spcPct val="90000"/>
              </a:lnSpc>
            </a:pPr>
            <a:r>
              <a:rPr lang="en-US" altLang="en-US"/>
              <a:t>There are different expressions of femininity and masculinity.</a:t>
            </a:r>
          </a:p>
          <a:p>
            <a:pPr eaLnBrk="1" hangingPunct="1">
              <a:lnSpc>
                <a:spcPct val="90000"/>
              </a:lnSpc>
            </a:pPr>
            <a:r>
              <a:rPr lang="en-US" altLang="en-US"/>
              <a:t>Ideal types of masculinities is hegemonic masculinity which is associated to heterosexuality, marriage, authority, paid work, physical and emotional toughness.</a:t>
            </a:r>
          </a:p>
          <a:p>
            <a:pPr eaLnBrk="1" hangingPunct="1">
              <a:lnSpc>
                <a:spcPct val="90000"/>
              </a:lnSpc>
            </a:pPr>
            <a:r>
              <a:rPr lang="en-US" altLang="en-US"/>
              <a:t>Emphasized femininity is complementary to hegemonic masculinity, serving interests and desires of men.</a:t>
            </a:r>
          </a:p>
          <a:p>
            <a:pPr eaLnBrk="1" hangingPunct="1">
              <a:lnSpc>
                <a:spcPct val="90000"/>
              </a:lnSpc>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1B15968-0A09-407C-8844-E89ACA56857E}"/>
              </a:ext>
            </a:extLst>
          </p:cNvPr>
          <p:cNvSpPr>
            <a:spLocks noGrp="1" noChangeArrowheads="1"/>
          </p:cNvSpPr>
          <p:nvPr>
            <p:ph type="title"/>
          </p:nvPr>
        </p:nvSpPr>
        <p:spPr/>
        <p:txBody>
          <a:bodyPr/>
          <a:lstStyle/>
          <a:p>
            <a:pPr eaLnBrk="1" hangingPunct="1"/>
            <a:r>
              <a:rPr lang="en-US" altLang="en-US"/>
              <a:t>Transforming Masculinities</a:t>
            </a:r>
          </a:p>
        </p:txBody>
      </p:sp>
      <p:sp>
        <p:nvSpPr>
          <p:cNvPr id="15363" name="Rectangle 3">
            <a:extLst>
              <a:ext uri="{FF2B5EF4-FFF2-40B4-BE49-F238E27FC236}">
                <a16:creationId xmlns:a16="http://schemas.microsoft.com/office/drawing/2014/main" id="{7A155E0C-4D83-4455-A8C0-DDC7772817CE}"/>
              </a:ext>
            </a:extLst>
          </p:cNvPr>
          <p:cNvSpPr>
            <a:spLocks noGrp="1" noChangeArrowheads="1"/>
          </p:cNvSpPr>
          <p:nvPr>
            <p:ph type="body" idx="1"/>
          </p:nvPr>
        </p:nvSpPr>
        <p:spPr/>
        <p:txBody>
          <a:bodyPr/>
          <a:lstStyle/>
          <a:p>
            <a:pPr eaLnBrk="1" hangingPunct="1">
              <a:buFontTx/>
              <a:buNone/>
            </a:pPr>
            <a:r>
              <a:rPr lang="en-US" altLang="en-US" sz="2800"/>
              <a:t>Gender relations are open to change and challenge.</a:t>
            </a:r>
          </a:p>
          <a:p>
            <a:pPr eaLnBrk="1" hangingPunct="1">
              <a:buFontTx/>
              <a:buNone/>
            </a:pPr>
            <a:r>
              <a:rPr lang="en-US" altLang="en-US" sz="2800"/>
              <a:t>Crisis in Masculinity</a:t>
            </a:r>
          </a:p>
          <a:p>
            <a:pPr eaLnBrk="1" hangingPunct="1">
              <a:buFontTx/>
              <a:buNone/>
            </a:pPr>
            <a:r>
              <a:rPr lang="en-US" altLang="en-US" sz="2800"/>
              <a:t>Crisis of institutionalization: Weak men power in institutions and men’s power is underminded.</a:t>
            </a:r>
          </a:p>
          <a:p>
            <a:pPr eaLnBrk="1" hangingPunct="1">
              <a:buFontTx/>
              <a:buNone/>
            </a:pPr>
            <a:r>
              <a:rPr lang="en-US" altLang="en-US" sz="2800"/>
              <a:t>Crisis of Sexuality: Heterosexuality is not dominant.</a:t>
            </a:r>
          </a:p>
          <a:p>
            <a:pPr eaLnBrk="1" hangingPunct="1">
              <a:buFontTx/>
              <a:buNone/>
            </a:pPr>
            <a:r>
              <a:rPr lang="en-US" altLang="en-US" sz="2800"/>
              <a:t>Crisis in Interest formation: women friendly regulations, anti-sexist attitudes.</a:t>
            </a:r>
          </a:p>
          <a:p>
            <a:pPr eaLnBrk="1" hangingPunct="1">
              <a:buFontTx/>
              <a:buNone/>
            </a:pPr>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tr-TR" dirty="0"/>
              <a:t>Private sphere: indoor</a:t>
            </a:r>
            <a:r>
              <a:rPr lang="en-US" dirty="0"/>
              <a:t> &amp;reproduction</a:t>
            </a:r>
          </a:p>
        </p:txBody>
      </p:sp>
      <p:pic>
        <p:nvPicPr>
          <p:cNvPr id="15363" name="Picture 2" descr="D:\my documents\courses\sociology\spring 2011\slides\photos comm 122\DSC0893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972002" y="1600200"/>
            <a:ext cx="3008996" cy="4525963"/>
          </a:xfrm>
        </p:spPr>
      </p:pic>
      <p:pic>
        <p:nvPicPr>
          <p:cNvPr id="5" name="Content Placeholder 4">
            <a:extLst>
              <a:ext uri="{FF2B5EF4-FFF2-40B4-BE49-F238E27FC236}">
                <a16:creationId xmlns:a16="http://schemas.microsoft.com/office/drawing/2014/main" id="{D33496D2-9B3F-4C14-BD2D-CEB2082556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8337" y="2863056"/>
            <a:ext cx="1838325" cy="2000250"/>
          </a:xfrm>
        </p:spPr>
      </p:pic>
    </p:spTree>
    <p:extLst>
      <p:ext uri="{BB962C8B-B14F-4D97-AF65-F5344CB8AC3E}">
        <p14:creationId xmlns:p14="http://schemas.microsoft.com/office/powerpoint/2010/main" val="173437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Users\Hanifeh\Pictures\2012-09-09\253.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990600" y="609600"/>
            <a:ext cx="7391400" cy="5543550"/>
          </a:xfrm>
          <a:noFill/>
        </p:spPr>
      </p:pic>
    </p:spTree>
    <p:extLst>
      <p:ext uri="{BB962C8B-B14F-4D97-AF65-F5344CB8AC3E}">
        <p14:creationId xmlns:p14="http://schemas.microsoft.com/office/powerpoint/2010/main" val="264902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tr-TR" err="1"/>
              <a:t>Public</a:t>
            </a:r>
            <a:r>
              <a:rPr lang="tr-TR"/>
              <a:t> </a:t>
            </a:r>
            <a:r>
              <a:rPr lang="tr-TR" err="1"/>
              <a:t>sphere</a:t>
            </a:r>
            <a:r>
              <a:rPr lang="tr-TR"/>
              <a:t>: </a:t>
            </a:r>
            <a:r>
              <a:rPr lang="tr-TR" err="1"/>
              <a:t>outside</a:t>
            </a:r>
            <a:endParaRPr lang="en-US"/>
          </a:p>
        </p:txBody>
      </p:sp>
      <p:pic>
        <p:nvPicPr>
          <p:cNvPr id="16387" name="Picture 2" descr="D:\my documents\courses\sociology\spring 2011\slides\gender and sexuality\DSC0014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79463" y="1600200"/>
            <a:ext cx="3394075" cy="4525963"/>
          </a:xfrm>
        </p:spPr>
      </p:pic>
      <p:pic>
        <p:nvPicPr>
          <p:cNvPr id="16388" name="Picture 2" descr="D:\my documents\courses\legal ethical issues in comm\ethics in media visuals\DSC0951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520950"/>
            <a:ext cx="4038600" cy="2684463"/>
          </a:xfrm>
        </p:spPr>
      </p:pic>
    </p:spTree>
    <p:extLst>
      <p:ext uri="{BB962C8B-B14F-4D97-AF65-F5344CB8AC3E}">
        <p14:creationId xmlns:p14="http://schemas.microsoft.com/office/powerpoint/2010/main" val="127791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solidFill>
              </a:rPr>
              <a:t>“Gender” </a:t>
            </a:r>
          </a:p>
        </p:txBody>
      </p:sp>
      <p:sp>
        <p:nvSpPr>
          <p:cNvPr id="3" name="Content Placeholder 2"/>
          <p:cNvSpPr>
            <a:spLocks noGrp="1"/>
          </p:cNvSpPr>
          <p:nvPr>
            <p:ph idx="1"/>
          </p:nvPr>
        </p:nvSpPr>
        <p:spPr/>
        <p:txBody>
          <a:bodyPr>
            <a:normAutofit fontScale="85000" lnSpcReduction="20000"/>
          </a:bodyPr>
          <a:lstStyle/>
          <a:p>
            <a:r>
              <a:rPr lang="en-US"/>
              <a:t>is related to culture and the social division into “masculine” and “feminine”. </a:t>
            </a:r>
            <a:endParaRPr lang="tr-TR"/>
          </a:p>
          <a:p>
            <a:r>
              <a:rPr lang="en-US"/>
              <a:t>Gender therefore pertains to the qualities, tastes, aptitudes, roles and responsibilities associated with men and women in a society. </a:t>
            </a:r>
            <a:endParaRPr lang="tr-TR"/>
          </a:p>
          <a:p>
            <a:r>
              <a:rPr lang="en-US"/>
              <a:t>Definitions of masculine and feminine vary enormously – demonstrating their social origin – since every society develops its classification on the basis of its own criteria and principles. </a:t>
            </a:r>
            <a:endParaRPr lang="tr-TR"/>
          </a:p>
          <a:p>
            <a:r>
              <a:rPr lang="en-US"/>
              <a:t>The concepts of masculinity and femininity are not developed independently of each other but are mutually dependent.</a:t>
            </a:r>
          </a:p>
        </p:txBody>
      </p:sp>
    </p:spTree>
    <p:extLst>
      <p:ext uri="{BB962C8B-B14F-4D97-AF65-F5344CB8AC3E}">
        <p14:creationId xmlns:p14="http://schemas.microsoft.com/office/powerpoint/2010/main" val="176557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sz="2400" b="1"/>
              <a:t>Feminist Movements</a:t>
            </a:r>
            <a:br>
              <a:rPr lang="en-US" sz="2400" b="1"/>
            </a:br>
            <a:endParaRPr lang="en-US" sz="2400" b="1"/>
          </a:p>
        </p:txBody>
      </p:sp>
      <p:sp>
        <p:nvSpPr>
          <p:cNvPr id="18435" name="Content Placeholder 6"/>
          <p:cNvSpPr>
            <a:spLocks noGrp="1"/>
          </p:cNvSpPr>
          <p:nvPr>
            <p:ph sz="half" idx="1"/>
          </p:nvPr>
        </p:nvSpPr>
        <p:spPr>
          <a:xfrm>
            <a:off x="457200" y="1600200"/>
            <a:ext cx="4038600" cy="4876800"/>
          </a:xfrm>
        </p:spPr>
        <p:txBody>
          <a:bodyPr/>
          <a:lstStyle/>
          <a:p>
            <a:pPr>
              <a:lnSpc>
                <a:spcPct val="80000"/>
              </a:lnSpc>
              <a:buNone/>
            </a:pPr>
            <a:r>
              <a:rPr lang="en-US" b="1" i="1"/>
              <a:t>Liberal </a:t>
            </a:r>
            <a:r>
              <a:rPr lang="en-US" b="1" i="1" err="1"/>
              <a:t>Femini</a:t>
            </a:r>
            <a:r>
              <a:rPr lang="tr-TR" b="1" i="1"/>
              <a:t>s</a:t>
            </a:r>
            <a:r>
              <a:rPr lang="en-US" b="1" i="1"/>
              <a:t>m</a:t>
            </a:r>
            <a:endParaRPr lang="tr-TR" b="1" i="1"/>
          </a:p>
          <a:p>
            <a:pPr>
              <a:lnSpc>
                <a:spcPct val="80000"/>
              </a:lnSpc>
              <a:buNone/>
            </a:pPr>
            <a:r>
              <a:rPr lang="en-US" b="1"/>
              <a:t>Mar</a:t>
            </a:r>
            <a:r>
              <a:rPr lang="tr-TR" b="1"/>
              <a:t>xist </a:t>
            </a:r>
            <a:r>
              <a:rPr lang="en-US" b="1" err="1"/>
              <a:t>Feminis</a:t>
            </a:r>
            <a:r>
              <a:rPr lang="tr-TR" b="1"/>
              <a:t>m</a:t>
            </a:r>
          </a:p>
          <a:p>
            <a:pPr>
              <a:lnSpc>
                <a:spcPct val="80000"/>
              </a:lnSpc>
              <a:buNone/>
            </a:pPr>
            <a:r>
              <a:rPr lang="tr-TR" b="1"/>
              <a:t>Socialist Feminism</a:t>
            </a:r>
          </a:p>
          <a:p>
            <a:pPr>
              <a:lnSpc>
                <a:spcPct val="80000"/>
              </a:lnSpc>
              <a:buNone/>
            </a:pPr>
            <a:r>
              <a:rPr lang="tr-TR" b="1"/>
              <a:t>Radical Feminism</a:t>
            </a:r>
          </a:p>
          <a:p>
            <a:pPr>
              <a:lnSpc>
                <a:spcPct val="80000"/>
              </a:lnSpc>
              <a:buNone/>
            </a:pPr>
            <a:r>
              <a:rPr lang="tr-TR" b="1"/>
              <a:t>Black Feminism</a:t>
            </a:r>
          </a:p>
          <a:p>
            <a:pPr>
              <a:lnSpc>
                <a:spcPct val="80000"/>
              </a:lnSpc>
              <a:buNone/>
            </a:pPr>
            <a:endParaRPr lang="tr-TR" b="1"/>
          </a:p>
          <a:p>
            <a:endParaRPr lang="en-US"/>
          </a:p>
        </p:txBody>
      </p:sp>
      <p:pic>
        <p:nvPicPr>
          <p:cNvPr id="18436" name="Picture 7" descr="D:\hanimkizla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95938" y="1752600"/>
            <a:ext cx="3243262" cy="4800600"/>
          </a:xfrm>
          <a:noFill/>
        </p:spPr>
      </p:pic>
    </p:spTree>
    <p:extLst>
      <p:ext uri="{BB962C8B-B14F-4D97-AF65-F5344CB8AC3E}">
        <p14:creationId xmlns:p14="http://schemas.microsoft.com/office/powerpoint/2010/main" val="304083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Feminist </a:t>
            </a:r>
            <a:r>
              <a:rPr lang="tr-TR" err="1"/>
              <a:t>contributions</a:t>
            </a:r>
            <a:endParaRPr lang="en-US"/>
          </a:p>
        </p:txBody>
      </p:sp>
      <p:sp>
        <p:nvSpPr>
          <p:cNvPr id="27651" name="Content Placeholder 2"/>
          <p:cNvSpPr>
            <a:spLocks noGrp="1"/>
          </p:cNvSpPr>
          <p:nvPr>
            <p:ph sz="half" idx="1"/>
          </p:nvPr>
        </p:nvSpPr>
        <p:spPr/>
        <p:txBody>
          <a:bodyPr>
            <a:normAutofit fontScale="92500"/>
          </a:bodyPr>
          <a:lstStyle/>
          <a:p>
            <a:pPr marL="0" indent="0">
              <a:buNone/>
            </a:pPr>
            <a:r>
              <a:rPr lang="tr-TR" sz="2400" b="1"/>
              <a:t>«</a:t>
            </a:r>
            <a:r>
              <a:rPr lang="tr-TR" sz="2400" b="1" err="1"/>
              <a:t>The</a:t>
            </a:r>
            <a:r>
              <a:rPr lang="tr-TR" sz="2400" b="1"/>
              <a:t> </a:t>
            </a:r>
            <a:r>
              <a:rPr lang="tr-TR" sz="2400" b="1" err="1"/>
              <a:t>Private</a:t>
            </a:r>
            <a:r>
              <a:rPr lang="tr-TR" sz="2400" b="1"/>
              <a:t> is </a:t>
            </a:r>
            <a:r>
              <a:rPr lang="tr-TR" sz="2400" b="1" err="1"/>
              <a:t>Political</a:t>
            </a:r>
            <a:r>
              <a:rPr lang="tr-TR" sz="2400" b="1"/>
              <a:t>»</a:t>
            </a:r>
            <a:br>
              <a:rPr lang="tr-TR" sz="2400" b="1"/>
            </a:br>
            <a:r>
              <a:rPr lang="tr-TR" sz="2400" b="1"/>
              <a:t>«</a:t>
            </a:r>
            <a:r>
              <a:rPr lang="tr-TR" sz="2400" b="1" err="1"/>
              <a:t>The</a:t>
            </a:r>
            <a:r>
              <a:rPr lang="tr-TR" sz="2400" b="1"/>
              <a:t> </a:t>
            </a:r>
            <a:r>
              <a:rPr lang="tr-TR" sz="2400" b="1" err="1"/>
              <a:t>Personal</a:t>
            </a:r>
            <a:r>
              <a:rPr lang="tr-TR" sz="2400" b="1"/>
              <a:t> is </a:t>
            </a:r>
            <a:r>
              <a:rPr lang="tr-TR" sz="2400" b="1" err="1"/>
              <a:t>Political</a:t>
            </a:r>
            <a:r>
              <a:rPr lang="tr-TR" sz="2400" b="1"/>
              <a:t>»</a:t>
            </a:r>
            <a:r>
              <a:rPr lang="en-US" sz="2400" b="1"/>
              <a:t> </a:t>
            </a:r>
            <a:endParaRPr lang="tr-TR" sz="2400" b="1"/>
          </a:p>
          <a:p>
            <a:pPr marL="0" indent="0" algn="r">
              <a:buNone/>
            </a:pPr>
            <a:r>
              <a:rPr lang="tr-TR" sz="1200" b="1" err="1"/>
              <a:t>Carol</a:t>
            </a:r>
            <a:r>
              <a:rPr lang="tr-TR" sz="1200" b="1"/>
              <a:t> </a:t>
            </a:r>
            <a:r>
              <a:rPr lang="tr-TR" sz="1200" b="1" err="1"/>
              <a:t>Hanisch</a:t>
            </a:r>
            <a:endParaRPr lang="tr-TR" sz="1200" b="1"/>
          </a:p>
          <a:p>
            <a:r>
              <a:rPr lang="tr-TR" sz="2400"/>
              <a:t>Is </a:t>
            </a:r>
            <a:r>
              <a:rPr lang="tr-TR" sz="2400" err="1"/>
              <a:t>the</a:t>
            </a:r>
            <a:r>
              <a:rPr lang="tr-TR" sz="2400"/>
              <a:t> motto of </a:t>
            </a:r>
            <a:r>
              <a:rPr lang="tr-TR" sz="2400" err="1"/>
              <a:t>second</a:t>
            </a:r>
            <a:r>
              <a:rPr lang="tr-TR" sz="2400"/>
              <a:t> </a:t>
            </a:r>
            <a:r>
              <a:rPr lang="tr-TR" sz="2400" err="1"/>
              <a:t>wave</a:t>
            </a:r>
            <a:r>
              <a:rPr lang="tr-TR" sz="2400"/>
              <a:t> </a:t>
            </a:r>
            <a:r>
              <a:rPr lang="tr-TR" sz="2400" err="1"/>
              <a:t>feminism</a:t>
            </a:r>
            <a:r>
              <a:rPr lang="tr-TR" sz="2400"/>
              <a:t> </a:t>
            </a:r>
          </a:p>
          <a:p>
            <a:r>
              <a:rPr lang="en-US" sz="2400"/>
              <a:t>It underscored the connections between personal experience and larger social and political structures</a:t>
            </a:r>
            <a:r>
              <a:rPr lang="tr-TR" sz="2400"/>
              <a:t> since 60s, 70s, </a:t>
            </a:r>
            <a:r>
              <a:rPr lang="tr-TR" sz="2400" err="1"/>
              <a:t>and</a:t>
            </a:r>
            <a:r>
              <a:rPr lang="tr-TR" sz="2400"/>
              <a:t> </a:t>
            </a:r>
            <a:r>
              <a:rPr lang="tr-TR" sz="2400" err="1"/>
              <a:t>until</a:t>
            </a:r>
            <a:r>
              <a:rPr lang="tr-TR" sz="2400"/>
              <a:t> </a:t>
            </a:r>
            <a:r>
              <a:rPr lang="tr-TR" sz="2400" err="1"/>
              <a:t>today</a:t>
            </a:r>
            <a:endParaRPr lang="tr-TR" sz="2400" b="1"/>
          </a:p>
          <a:p>
            <a:r>
              <a:rPr lang="en-US" sz="2400"/>
              <a:t>it </a:t>
            </a:r>
            <a:r>
              <a:rPr lang="tr-TR" sz="2400"/>
              <a:t>is</a:t>
            </a:r>
            <a:r>
              <a:rPr lang="en-US" sz="2400"/>
              <a:t> a challenge to the nuclear family and family values</a:t>
            </a:r>
            <a:r>
              <a:rPr lang="tr-TR" sz="2400"/>
              <a:t> </a:t>
            </a:r>
            <a:r>
              <a:rPr lang="tr-TR" sz="2400" err="1"/>
              <a:t>which</a:t>
            </a:r>
            <a:r>
              <a:rPr lang="tr-TR" sz="2400"/>
              <a:t> has </a:t>
            </a:r>
            <a:r>
              <a:rPr lang="tr-TR" sz="2400" err="1"/>
              <a:t>been</a:t>
            </a:r>
            <a:r>
              <a:rPr lang="tr-TR" sz="2400"/>
              <a:t> </a:t>
            </a:r>
            <a:r>
              <a:rPr lang="tr-TR" sz="2400" err="1"/>
              <a:t>exacerbated</a:t>
            </a:r>
            <a:r>
              <a:rPr lang="tr-TR" sz="2400"/>
              <a:t> </a:t>
            </a:r>
          </a:p>
        </p:txBody>
      </p:sp>
      <p:pic>
        <p:nvPicPr>
          <p:cNvPr id="27652" name="Picture 4" descr="D:\fofatm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4963" y="1600200"/>
            <a:ext cx="3348037" cy="4876800"/>
          </a:xfrm>
          <a:noFill/>
        </p:spPr>
      </p:pic>
    </p:spTree>
    <p:extLst>
      <p:ext uri="{BB962C8B-B14F-4D97-AF65-F5344CB8AC3E}">
        <p14:creationId xmlns:p14="http://schemas.microsoft.com/office/powerpoint/2010/main" val="219894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66AA17C-1171-4B29-A0D2-BAD1A0791A68}"/>
              </a:ext>
            </a:extLst>
          </p:cNvPr>
          <p:cNvSpPr>
            <a:spLocks noGrp="1" noChangeArrowheads="1"/>
          </p:cNvSpPr>
          <p:nvPr>
            <p:ph type="title"/>
          </p:nvPr>
        </p:nvSpPr>
        <p:spPr/>
        <p:txBody>
          <a:bodyPr>
            <a:normAutofit fontScale="90000"/>
          </a:bodyPr>
          <a:lstStyle/>
          <a:p>
            <a:pPr eaLnBrk="1" hangingPunct="1"/>
            <a:r>
              <a:rPr lang="en-US" altLang="en-US" sz="4000"/>
              <a:t>Sylivia Walby: Theorising Patriarchy</a:t>
            </a:r>
            <a:br>
              <a:rPr lang="en-US" altLang="en-US" sz="4000"/>
            </a:br>
            <a:endParaRPr lang="en-US" altLang="en-US" sz="4000"/>
          </a:p>
        </p:txBody>
      </p:sp>
      <p:sp>
        <p:nvSpPr>
          <p:cNvPr id="10243" name="Rectangle 3">
            <a:extLst>
              <a:ext uri="{FF2B5EF4-FFF2-40B4-BE49-F238E27FC236}">
                <a16:creationId xmlns:a16="http://schemas.microsoft.com/office/drawing/2014/main" id="{373EAFFB-4AEB-4DA8-BC07-F728F9111AD6}"/>
              </a:ext>
            </a:extLst>
          </p:cNvPr>
          <p:cNvSpPr>
            <a:spLocks noGrp="1" noChangeArrowheads="1"/>
          </p:cNvSpPr>
          <p:nvPr>
            <p:ph sz="half" idx="1"/>
          </p:nvPr>
        </p:nvSpPr>
        <p:spPr/>
        <p:txBody>
          <a:bodyPr>
            <a:normAutofit fontScale="92500" lnSpcReduction="20000"/>
          </a:bodyPr>
          <a:lstStyle/>
          <a:p>
            <a:pPr eaLnBrk="1" hangingPunct="1">
              <a:lnSpc>
                <a:spcPct val="90000"/>
              </a:lnSpc>
            </a:pPr>
            <a:r>
              <a:rPr lang="en-US" altLang="en-US" sz="2400"/>
              <a:t>There is no unchanging and uniform oppression over women in the world. Patriarchy changes according to other conditions and works harmoniously with other forms of oppression like capitalism.</a:t>
            </a:r>
          </a:p>
          <a:p>
            <a:pPr eaLnBrk="1" hangingPunct="1">
              <a:lnSpc>
                <a:spcPct val="90000"/>
              </a:lnSpc>
              <a:buFontTx/>
              <a:buNone/>
            </a:pPr>
            <a:r>
              <a:rPr lang="en-US" altLang="en-US" sz="2400"/>
              <a:t>Walby describes six patriarchal structures:</a:t>
            </a:r>
          </a:p>
          <a:p>
            <a:pPr eaLnBrk="1" hangingPunct="1">
              <a:lnSpc>
                <a:spcPct val="90000"/>
              </a:lnSpc>
              <a:buFontTx/>
              <a:buNone/>
            </a:pPr>
            <a:r>
              <a:rPr lang="en-US" altLang="en-US" sz="2400"/>
              <a:t>-in  production relation</a:t>
            </a:r>
            <a:r>
              <a:rPr lang="tr-TR" altLang="en-US" sz="2400"/>
              <a:t>;</a:t>
            </a:r>
            <a:endParaRPr lang="en-US" altLang="en-US" sz="2400"/>
          </a:p>
          <a:p>
            <a:pPr eaLnBrk="1" hangingPunct="1">
              <a:lnSpc>
                <a:spcPct val="90000"/>
              </a:lnSpc>
              <a:buFontTx/>
              <a:buNone/>
            </a:pPr>
            <a:r>
              <a:rPr lang="en-US" altLang="en-US" sz="2400"/>
              <a:t>-in paid work</a:t>
            </a:r>
            <a:r>
              <a:rPr lang="tr-TR" altLang="en-US" sz="2400"/>
              <a:t>;</a:t>
            </a:r>
            <a:endParaRPr lang="en-US" altLang="en-US" sz="2400"/>
          </a:p>
          <a:p>
            <a:pPr eaLnBrk="1" hangingPunct="1">
              <a:lnSpc>
                <a:spcPct val="90000"/>
              </a:lnSpc>
              <a:buFontTx/>
              <a:buNone/>
            </a:pPr>
            <a:r>
              <a:rPr lang="en-US" altLang="en-US" sz="2400"/>
              <a:t>-in state</a:t>
            </a:r>
            <a:r>
              <a:rPr lang="tr-TR" altLang="en-US" sz="2400"/>
              <a:t>;</a:t>
            </a:r>
            <a:endParaRPr lang="en-US" altLang="en-US" sz="2400"/>
          </a:p>
          <a:p>
            <a:pPr eaLnBrk="1" hangingPunct="1">
              <a:lnSpc>
                <a:spcPct val="90000"/>
              </a:lnSpc>
              <a:buFontTx/>
              <a:buNone/>
            </a:pPr>
            <a:r>
              <a:rPr lang="en-US" altLang="en-US" sz="2400"/>
              <a:t>-in male violence</a:t>
            </a:r>
            <a:r>
              <a:rPr lang="tr-TR" altLang="en-US" sz="2400"/>
              <a:t>;</a:t>
            </a:r>
            <a:endParaRPr lang="en-US" altLang="en-US" sz="2400"/>
          </a:p>
          <a:p>
            <a:pPr eaLnBrk="1" hangingPunct="1">
              <a:lnSpc>
                <a:spcPct val="90000"/>
              </a:lnSpc>
              <a:buFontTx/>
              <a:buNone/>
            </a:pPr>
            <a:r>
              <a:rPr lang="en-US" altLang="en-US" sz="2400"/>
              <a:t>-in sexuality</a:t>
            </a:r>
            <a:r>
              <a:rPr lang="tr-TR" altLang="en-US" sz="2400"/>
              <a:t>;</a:t>
            </a:r>
            <a:endParaRPr lang="en-US" altLang="en-US" sz="2400"/>
          </a:p>
          <a:p>
            <a:pPr eaLnBrk="1" hangingPunct="1">
              <a:lnSpc>
                <a:spcPct val="90000"/>
              </a:lnSpc>
              <a:buFontTx/>
              <a:buNone/>
            </a:pPr>
            <a:r>
              <a:rPr lang="en-US" altLang="en-US" sz="2400"/>
              <a:t>-in cultural institutions</a:t>
            </a:r>
            <a:r>
              <a:rPr lang="tr-TR" altLang="en-US" sz="2400"/>
              <a:t>.</a:t>
            </a:r>
            <a:endParaRPr lang="en-US" altLang="en-US" sz="2400"/>
          </a:p>
          <a:p>
            <a:pPr eaLnBrk="1" hangingPunct="1">
              <a:lnSpc>
                <a:spcPct val="90000"/>
              </a:lnSpc>
              <a:buFontTx/>
              <a:buNone/>
            </a:pPr>
            <a:endParaRPr lang="en-US" altLang="en-US" sz="2400"/>
          </a:p>
          <a:p>
            <a:pPr eaLnBrk="1" hangingPunct="1">
              <a:lnSpc>
                <a:spcPct val="90000"/>
              </a:lnSpc>
            </a:pPr>
            <a:endParaRPr lang="en-US" altLang="en-US" sz="2400"/>
          </a:p>
          <a:p>
            <a:pPr eaLnBrk="1" hangingPunct="1">
              <a:lnSpc>
                <a:spcPct val="90000"/>
              </a:lnSpc>
            </a:pPr>
            <a:endParaRPr lang="en-US" altLang="en-US" sz="2400"/>
          </a:p>
        </p:txBody>
      </p:sp>
      <p:pic>
        <p:nvPicPr>
          <p:cNvPr id="4" name="Content Placeholder 3">
            <a:extLst>
              <a:ext uri="{FF2B5EF4-FFF2-40B4-BE49-F238E27FC236}">
                <a16:creationId xmlns:a16="http://schemas.microsoft.com/office/drawing/2014/main" id="{D9E62F6A-0F1D-4551-9109-CEEE8A06E5D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7362" y="2824956"/>
            <a:ext cx="2200275" cy="20764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2"/>
                </a:solidFill>
              </a:rPr>
              <a:t>UNDERSTANDING THE DIFFERENCE BETWEEN SEX AND GENDER</a:t>
            </a:r>
          </a:p>
        </p:txBody>
      </p:sp>
      <p:sp>
        <p:nvSpPr>
          <p:cNvPr id="3" name="Content Placeholder 2"/>
          <p:cNvSpPr>
            <a:spLocks noGrp="1"/>
          </p:cNvSpPr>
          <p:nvPr>
            <p:ph idx="1"/>
          </p:nvPr>
        </p:nvSpPr>
        <p:spPr/>
        <p:txBody>
          <a:bodyPr>
            <a:normAutofit fontScale="85000" lnSpcReduction="10000"/>
          </a:bodyPr>
          <a:lstStyle/>
          <a:p>
            <a:r>
              <a:rPr lang="en-US"/>
              <a:t>In many cultural contexts, the differences between girls and boys, and between men and women, are regarded as natural. </a:t>
            </a:r>
            <a:endParaRPr lang="tr-TR"/>
          </a:p>
          <a:p>
            <a:r>
              <a:rPr lang="en-US"/>
              <a:t>Children are classified at birth – usually by observing their genitals – into two categories: male and female. On the basis of the category to which they belong, society will consider them </a:t>
            </a:r>
            <a:r>
              <a:rPr lang="en-US" err="1"/>
              <a:t>qualifi</a:t>
            </a:r>
            <a:r>
              <a:rPr lang="tr-TR"/>
              <a:t>e</a:t>
            </a:r>
            <a:r>
              <a:rPr lang="en-US"/>
              <a:t>d to do certain things and expect certain attitudes and behavior of them. </a:t>
            </a:r>
            <a:endParaRPr lang="tr-TR"/>
          </a:p>
          <a:p>
            <a:r>
              <a:rPr lang="en-US"/>
              <a:t>Their rights and duties and their social, economic and political roles will be different during their childhood and throughout their adult lives. </a:t>
            </a:r>
            <a:endParaRPr lang="tr-TR"/>
          </a:p>
        </p:txBody>
      </p:sp>
    </p:spTree>
    <p:extLst>
      <p:ext uri="{BB962C8B-B14F-4D97-AF65-F5344CB8AC3E}">
        <p14:creationId xmlns:p14="http://schemas.microsoft.com/office/powerpoint/2010/main" val="177520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solidFill>
                  <a:schemeClr val="tx2"/>
                </a:solidFill>
              </a:rPr>
              <a:t>Thus the anthropologist Margaret Mead, studying traditional societies in Oceania in the first half of the twentieth century remarked on </a:t>
            </a:r>
          </a:p>
        </p:txBody>
      </p:sp>
      <p:sp>
        <p:nvSpPr>
          <p:cNvPr id="3" name="Content Placeholder 2"/>
          <p:cNvSpPr>
            <a:spLocks noGrp="1"/>
          </p:cNvSpPr>
          <p:nvPr>
            <p:ph idx="1"/>
          </p:nvPr>
        </p:nvSpPr>
        <p:spPr/>
        <p:txBody>
          <a:bodyPr>
            <a:normAutofit lnSpcReduction="10000"/>
          </a:bodyPr>
          <a:lstStyle/>
          <a:p>
            <a:r>
              <a:rPr lang="en-US"/>
              <a:t>“the conspicuous facts of age and sex ..., </a:t>
            </a:r>
            <a:r>
              <a:rPr lang="tr-TR"/>
              <a:t>- </a:t>
            </a:r>
            <a:r>
              <a:rPr lang="en-US"/>
              <a:t>whether it be the convention of one Philippine tribe that no man can keep a secret, </a:t>
            </a:r>
            <a:endParaRPr lang="tr-TR"/>
          </a:p>
          <a:p>
            <a:r>
              <a:rPr lang="en-US"/>
              <a:t>the Manus assumption that only men enjoy playing with babies, </a:t>
            </a:r>
            <a:endParaRPr lang="tr-TR"/>
          </a:p>
          <a:p>
            <a:r>
              <a:rPr lang="en-US"/>
              <a:t>the Toda prescription of almost all domestic work as too sacred for women, </a:t>
            </a:r>
            <a:endParaRPr lang="tr-TR"/>
          </a:p>
          <a:p>
            <a:r>
              <a:rPr lang="en-US"/>
              <a:t>or the </a:t>
            </a:r>
            <a:r>
              <a:rPr lang="en-US" err="1"/>
              <a:t>Arapesh</a:t>
            </a:r>
            <a:r>
              <a:rPr lang="en-US"/>
              <a:t> insistence that women’s heads are stronger than men’s.”</a:t>
            </a:r>
            <a:endParaRPr lang="tr-TR"/>
          </a:p>
          <a:p>
            <a:endParaRPr lang="en-US"/>
          </a:p>
        </p:txBody>
      </p:sp>
    </p:spTree>
    <p:extLst>
      <p:ext uri="{BB962C8B-B14F-4D97-AF65-F5344CB8AC3E}">
        <p14:creationId xmlns:p14="http://schemas.microsoft.com/office/powerpoint/2010/main" val="13887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2"/>
                </a:solidFill>
              </a:rPr>
              <a:t> In many contemporary societies, these assertions could be reversed: </a:t>
            </a:r>
          </a:p>
        </p:txBody>
      </p:sp>
      <p:sp>
        <p:nvSpPr>
          <p:cNvPr id="3" name="Content Placeholder 2"/>
          <p:cNvSpPr>
            <a:spLocks noGrp="1"/>
          </p:cNvSpPr>
          <p:nvPr>
            <p:ph idx="1"/>
          </p:nvPr>
        </p:nvSpPr>
        <p:spPr/>
        <p:txBody>
          <a:bodyPr>
            <a:normAutofit fontScale="70000" lnSpcReduction="20000"/>
          </a:bodyPr>
          <a:lstStyle/>
          <a:p>
            <a:r>
              <a:rPr lang="en-US"/>
              <a:t>women are considered more talkative than men, </a:t>
            </a:r>
            <a:endParaRPr lang="tr-TR"/>
          </a:p>
          <a:p>
            <a:r>
              <a:rPr lang="en-US"/>
              <a:t>they are supposed to be naturally maternal</a:t>
            </a:r>
            <a:r>
              <a:rPr lang="tr-TR"/>
              <a:t>,</a:t>
            </a:r>
          </a:p>
          <a:p>
            <a:r>
              <a:rPr lang="en-US"/>
              <a:t>they are also thought to be better qualified to do domestic work. </a:t>
            </a:r>
            <a:endParaRPr lang="tr-TR"/>
          </a:p>
          <a:p>
            <a:r>
              <a:rPr lang="en-US"/>
              <a:t>In some cultures, women carry a heavy load (in the Maghreb, for example) or maintain the roads (in Russia), whereas in others, they are believed to be physically too weak for such work. </a:t>
            </a:r>
            <a:endParaRPr lang="tr-TR"/>
          </a:p>
          <a:p>
            <a:r>
              <a:rPr lang="en-US">
                <a:solidFill>
                  <a:schemeClr val="tx2"/>
                </a:solidFill>
              </a:rPr>
              <a:t>This calls into question the naturalization of gendered identities. </a:t>
            </a:r>
            <a:r>
              <a:rPr lang="en-US"/>
              <a:t>Differentiation between boys and girls and between men and women is based on anatomical differences, </a:t>
            </a:r>
            <a:endParaRPr lang="tr-TR"/>
          </a:p>
          <a:p>
            <a:r>
              <a:rPr lang="en-US"/>
              <a:t>but it is also a social construct. The concepts of </a:t>
            </a:r>
            <a:r>
              <a:rPr lang="en-US">
                <a:solidFill>
                  <a:schemeClr val="tx2"/>
                </a:solidFill>
              </a:rPr>
              <a:t>“sex” </a:t>
            </a:r>
            <a:r>
              <a:rPr lang="en-US"/>
              <a:t>and </a:t>
            </a:r>
            <a:r>
              <a:rPr lang="en-US">
                <a:solidFill>
                  <a:schemeClr val="tx2"/>
                </a:solidFill>
              </a:rPr>
              <a:t>“gender” </a:t>
            </a:r>
            <a:r>
              <a:rPr lang="en-US"/>
              <a:t>lead to a clearer understanding of the two elements in gendered identities.</a:t>
            </a:r>
          </a:p>
          <a:p>
            <a:endParaRPr lang="en-US"/>
          </a:p>
        </p:txBody>
      </p:sp>
    </p:spTree>
    <p:extLst>
      <p:ext uri="{BB962C8B-B14F-4D97-AF65-F5344CB8AC3E}">
        <p14:creationId xmlns:p14="http://schemas.microsoft.com/office/powerpoint/2010/main" val="2289186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2"/>
                </a:solidFill>
              </a:rPr>
              <a:t>It is common for sex and gender to be confused. </a:t>
            </a:r>
          </a:p>
        </p:txBody>
      </p:sp>
      <p:sp>
        <p:nvSpPr>
          <p:cNvPr id="3" name="Content Placeholder 2"/>
          <p:cNvSpPr>
            <a:spLocks noGrp="1"/>
          </p:cNvSpPr>
          <p:nvPr>
            <p:ph idx="1"/>
          </p:nvPr>
        </p:nvSpPr>
        <p:spPr/>
        <p:txBody>
          <a:bodyPr>
            <a:normAutofit fontScale="92500" lnSpcReduction="20000"/>
          </a:bodyPr>
          <a:lstStyle/>
          <a:p>
            <a:r>
              <a:rPr lang="en-US"/>
              <a:t>Biological differences between the sexes are the basis on which social differentiation of masculine and feminine is naturalized, and this is then considered beyond question. </a:t>
            </a:r>
            <a:endParaRPr lang="tr-TR"/>
          </a:p>
          <a:p>
            <a:r>
              <a:rPr lang="en-US"/>
              <a:t>The fact of being born male or female is, therefore, not sufficient in itself for a person to become a girl or a boy and, subsequently, a woman or a man within the social roles laid down by the society in which that person lives. </a:t>
            </a:r>
            <a:endParaRPr lang="tr-TR"/>
          </a:p>
          <a:p>
            <a:r>
              <a:rPr lang="en-US"/>
              <a:t>For this to happen, a learning process must take place from the moment that he or she is born. </a:t>
            </a:r>
          </a:p>
        </p:txBody>
      </p:sp>
    </p:spTree>
    <p:extLst>
      <p:ext uri="{BB962C8B-B14F-4D97-AF65-F5344CB8AC3E}">
        <p14:creationId xmlns:p14="http://schemas.microsoft.com/office/powerpoint/2010/main" val="144942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a:solidFill>
                  <a:schemeClr val="tx2"/>
                </a:solidFill>
              </a:rPr>
              <a:t>The person will be confronted with expectations and requirements and also experience treatment, opportunities and events that will differ according to that person’s sex. </a:t>
            </a:r>
          </a:p>
        </p:txBody>
      </p:sp>
      <p:sp>
        <p:nvSpPr>
          <p:cNvPr id="3" name="Content Placeholder 2"/>
          <p:cNvSpPr>
            <a:spLocks noGrp="1"/>
          </p:cNvSpPr>
          <p:nvPr>
            <p:ph idx="1"/>
          </p:nvPr>
        </p:nvSpPr>
        <p:spPr/>
        <p:txBody>
          <a:bodyPr>
            <a:normAutofit/>
          </a:bodyPr>
          <a:lstStyle/>
          <a:p>
            <a:r>
              <a:rPr lang="en-US" dirty="0"/>
              <a:t>This experience will enable the person to assimilate all characteristics and roles assigned to both genders. </a:t>
            </a:r>
            <a:endParaRPr lang="tr-TR" dirty="0"/>
          </a:p>
          <a:p>
            <a:r>
              <a:rPr lang="en-US" dirty="0"/>
              <a:t>The daily learning process begins in the family and is continued by the institutions and members of society as a whole. </a:t>
            </a:r>
            <a:endParaRPr lang="tr-TR" dirty="0"/>
          </a:p>
          <a:p>
            <a:r>
              <a:rPr lang="en-US" dirty="0"/>
              <a:t>The gendered constraints imposed by society are thus internalized as natural. </a:t>
            </a:r>
          </a:p>
        </p:txBody>
      </p:sp>
    </p:spTree>
    <p:extLst>
      <p:ext uri="{BB962C8B-B14F-4D97-AF65-F5344CB8AC3E}">
        <p14:creationId xmlns:p14="http://schemas.microsoft.com/office/powerpoint/2010/main" val="229957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2"/>
                </a:solidFill>
              </a:rPr>
              <a:t>As Simone de Beauvoir said, “One is not born a woman, one becomes one”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similarly, one is not born a man but one becomes one. </a:t>
            </a:r>
            <a:endParaRPr lang="tr-TR" dirty="0"/>
          </a:p>
          <a:p>
            <a:r>
              <a:rPr lang="en-US" dirty="0"/>
              <a:t>These internalized gendered constraints provide a new understanding of the inequalities which exist between men</a:t>
            </a:r>
            <a:r>
              <a:rPr lang="tr-TR" dirty="0"/>
              <a:t>, </a:t>
            </a:r>
            <a:r>
              <a:rPr lang="en-US" dirty="0"/>
              <a:t>women</a:t>
            </a:r>
            <a:r>
              <a:rPr lang="tr-TR" dirty="0"/>
              <a:t> and LGBT people</a:t>
            </a:r>
            <a:r>
              <a:rPr lang="en-US" dirty="0"/>
              <a:t>. </a:t>
            </a:r>
            <a:endParaRPr lang="tr-TR" dirty="0"/>
          </a:p>
          <a:p>
            <a:r>
              <a:rPr lang="en-US" dirty="0"/>
              <a:t>These inequalities lead to a male/female bipolarization in all societies which is accompanied by the construction of a hierarchy. </a:t>
            </a:r>
            <a:endParaRPr lang="tr-TR" dirty="0"/>
          </a:p>
          <a:p>
            <a:r>
              <a:rPr lang="en-US" dirty="0"/>
              <a:t>Like social differentiation between the sexes, this hierarchy ought not to be legitimized by biological differences. </a:t>
            </a:r>
          </a:p>
        </p:txBody>
      </p:sp>
    </p:spTree>
    <p:extLst>
      <p:ext uri="{BB962C8B-B14F-4D97-AF65-F5344CB8AC3E}">
        <p14:creationId xmlns:p14="http://schemas.microsoft.com/office/powerpoint/2010/main" val="2363434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solidFill>
                  <a:schemeClr val="tx2"/>
                </a:solidFill>
              </a:rPr>
              <a:t>Consequently, gender-sensitive policies and measures are designed to promote women in all spheres.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FF0000"/>
                </a:solidFill>
              </a:rPr>
              <a:t>It should be noted that gender relations and gender identities can also </a:t>
            </a:r>
            <a:r>
              <a:rPr lang="en-US" dirty="0"/>
              <a:t>have adverse effects on men: </a:t>
            </a:r>
            <a:endParaRPr lang="tr-TR" dirty="0"/>
          </a:p>
          <a:p>
            <a:r>
              <a:rPr lang="en-US" dirty="0"/>
              <a:t>excess male mortality, for example, can be explained in part by types of social behavior associated with masculinity: drinking, smoking, speeding, and so on. </a:t>
            </a:r>
            <a:endParaRPr lang="tr-TR" dirty="0"/>
          </a:p>
          <a:p>
            <a:r>
              <a:rPr lang="en-US" dirty="0"/>
              <a:t>Schools and textbooks are fundamental to the learning of gendered roles. Representations of male and female are legitimized here by a high-status medium. </a:t>
            </a:r>
            <a:endParaRPr lang="tr-TR" dirty="0"/>
          </a:p>
          <a:p>
            <a:r>
              <a:rPr lang="en-US" dirty="0"/>
              <a:t>Once assimilated by children, the “gender system”, that is “the set of norms, beliefs, practices and knowledge that organizes relations between men and women”,</a:t>
            </a:r>
            <a:r>
              <a:rPr lang="tr-TR" dirty="0"/>
              <a:t> </a:t>
            </a:r>
            <a:r>
              <a:rPr lang="en-US" dirty="0"/>
              <a:t>will have repercussions on girls’ academic achievement and choices as well as on their experience as a whole. </a:t>
            </a:r>
            <a:endParaRPr lang="tr-TR" dirty="0"/>
          </a:p>
          <a:p>
            <a:r>
              <a:rPr lang="en-US" dirty="0"/>
              <a:t>It is from this angle that textbooks may be investigated as potential vehicles for gender equality.</a:t>
            </a:r>
          </a:p>
          <a:p>
            <a:endParaRPr lang="en-US" dirty="0"/>
          </a:p>
        </p:txBody>
      </p:sp>
    </p:spTree>
    <p:extLst>
      <p:ext uri="{BB962C8B-B14F-4D97-AF65-F5344CB8AC3E}">
        <p14:creationId xmlns:p14="http://schemas.microsoft.com/office/powerpoint/2010/main" val="317259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E3C5-2912-47DA-8FED-EF363D1B8A0F}"/>
              </a:ext>
            </a:extLst>
          </p:cNvPr>
          <p:cNvSpPr>
            <a:spLocks noGrp="1"/>
          </p:cNvSpPr>
          <p:nvPr>
            <p:ph type="title"/>
          </p:nvPr>
        </p:nvSpPr>
        <p:spPr/>
        <p:txBody>
          <a:bodyPr/>
          <a:lstStyle/>
          <a:p>
            <a:r>
              <a:rPr lang="en-US" dirty="0"/>
              <a:t>Gender studies</a:t>
            </a:r>
          </a:p>
        </p:txBody>
      </p:sp>
      <p:sp>
        <p:nvSpPr>
          <p:cNvPr id="3" name="Content Placeholder 2">
            <a:extLst>
              <a:ext uri="{FF2B5EF4-FFF2-40B4-BE49-F238E27FC236}">
                <a16:creationId xmlns:a16="http://schemas.microsoft.com/office/drawing/2014/main" id="{A02029FB-3202-4E96-847E-E8EA6DE5CCA0}"/>
              </a:ext>
            </a:extLst>
          </p:cNvPr>
          <p:cNvSpPr>
            <a:spLocks noGrp="1"/>
          </p:cNvSpPr>
          <p:nvPr>
            <p:ph idx="1"/>
          </p:nvPr>
        </p:nvSpPr>
        <p:spPr/>
        <p:txBody>
          <a:bodyPr>
            <a:normAutofit fontScale="85000" lnSpcReduction="20000"/>
          </a:bodyPr>
          <a:lstStyle/>
          <a:p>
            <a:r>
              <a:rPr lang="en-US" dirty="0"/>
              <a:t>An  interdisciplinary filed studies gender identity and gender representation. The field includes women's studies feminist studies,  men's studies and queer studies.</a:t>
            </a:r>
            <a:endParaRPr lang="en-US" baseline="30000" dirty="0"/>
          </a:p>
          <a:p>
            <a:r>
              <a:rPr lang="en-US" dirty="0"/>
              <a:t>It studies gender and sexuality in the fields of literature, language, geography, history, political science, sociology, anthropology, cinema, media studies,</a:t>
            </a:r>
            <a:r>
              <a:rPr lang="en-US" baseline="30000" dirty="0"/>
              <a:t> </a:t>
            </a:r>
            <a:r>
              <a:rPr lang="en-US" dirty="0"/>
              <a:t> human development, law, public health and medicine.</a:t>
            </a:r>
          </a:p>
          <a:p>
            <a:r>
              <a:rPr lang="en-US" dirty="0"/>
              <a:t>It also analyzes intersection between how race, ethnicity, location, class, nationality, and disability.</a:t>
            </a:r>
          </a:p>
          <a:p>
            <a:endParaRPr lang="en-US" dirty="0"/>
          </a:p>
        </p:txBody>
      </p:sp>
    </p:spTree>
    <p:extLst>
      <p:ext uri="{BB962C8B-B14F-4D97-AF65-F5344CB8AC3E}">
        <p14:creationId xmlns:p14="http://schemas.microsoft.com/office/powerpoint/2010/main" val="213223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solidFill>
                  <a:schemeClr val="tx2"/>
                </a:solidFill>
              </a:rPr>
              <a:t>United Nations Convention on the Elimination of All Forms of Discrimination against Women (CEDAW), </a:t>
            </a:r>
          </a:p>
        </p:txBody>
      </p:sp>
      <p:sp>
        <p:nvSpPr>
          <p:cNvPr id="3" name="Content Placeholder 2"/>
          <p:cNvSpPr>
            <a:spLocks noGrp="1"/>
          </p:cNvSpPr>
          <p:nvPr>
            <p:ph sz="half" idx="1"/>
          </p:nvPr>
        </p:nvSpPr>
        <p:spPr/>
        <p:txBody>
          <a:bodyPr>
            <a:normAutofit fontScale="77500" lnSpcReduction="20000"/>
          </a:bodyPr>
          <a:lstStyle/>
          <a:p>
            <a:r>
              <a:rPr lang="en-US">
                <a:solidFill>
                  <a:srgbClr val="FF0000"/>
                </a:solidFill>
              </a:rPr>
              <a:t>The Convention on the Elimination of All Forms of Discrimination against Women (CEDAW), adopted in 1979 by the UN General Assembly, is often described as an international bill of rights for women.  Consisting of a preamble and 30 articles, it defines what constitutes discrimination against women and sets up an agenda for national action to end such discrimination.</a:t>
            </a:r>
            <a:br>
              <a:rPr lang="en-US">
                <a:solidFill>
                  <a:srgbClr val="FF0000"/>
                </a:solidFill>
              </a:rPr>
            </a:br>
            <a:br>
              <a:rPr lang="en-US"/>
            </a:br>
            <a:endParaRPr lang="en-US"/>
          </a:p>
        </p:txBody>
      </p:sp>
      <p:sp>
        <p:nvSpPr>
          <p:cNvPr id="4" name="Content Placeholder 3">
            <a:extLst>
              <a:ext uri="{FF2B5EF4-FFF2-40B4-BE49-F238E27FC236}">
                <a16:creationId xmlns:a16="http://schemas.microsoft.com/office/drawing/2014/main" id="{9581AD20-2007-47A1-BF85-9DE7765F715E}"/>
              </a:ext>
            </a:extLst>
          </p:cNvPr>
          <p:cNvSpPr>
            <a:spLocks noGrp="1"/>
          </p:cNvSpPr>
          <p:nvPr>
            <p:ph sz="half" idx="2"/>
          </p:nvPr>
        </p:nvSpPr>
        <p:spPr/>
        <p:txBody>
          <a:bodyPr>
            <a:normAutofit fontScale="77500" lnSpcReduction="20000"/>
          </a:bodyPr>
          <a:lstStyle/>
          <a:p>
            <a:r>
              <a:rPr lang="en-US" dirty="0"/>
              <a:t>"</a:t>
            </a:r>
            <a:r>
              <a:rPr lang="en-US" dirty="0">
                <a:solidFill>
                  <a:srgbClr val="FF0000"/>
                </a:solidFill>
              </a:rPr>
              <a:t>...any distinction, exclusion or restriction made on the basis of sex which has the effect or purpose of impairing or nullifying the recognition, enjoyment or exercise by women, irrespective of their marital status, on a basis of equality of men and women, of human rights and fundamental freedoms in the political, economic, social, cultural, civil or any other field."</a:t>
            </a:r>
          </a:p>
          <a:p>
            <a:endParaRPr lang="en-US" dirty="0"/>
          </a:p>
        </p:txBody>
      </p:sp>
    </p:spTree>
    <p:extLst>
      <p:ext uri="{BB962C8B-B14F-4D97-AF65-F5344CB8AC3E}">
        <p14:creationId xmlns:p14="http://schemas.microsoft.com/office/powerpoint/2010/main" val="275602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By accepting </a:t>
            </a:r>
            <a:r>
              <a:rPr lang="tr-TR"/>
              <a:t>CEDAW</a:t>
            </a:r>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a:t>States commit themselves to undertake a series of measures to end discrimination against women in all forms, including:</a:t>
            </a:r>
          </a:p>
          <a:p>
            <a:r>
              <a:rPr lang="en-US"/>
              <a:t>to incorporate the principle of equality of men and women in their legal system, abolish all discriminatory laws and adopt appropriate ones prohibiting discrimination against women;</a:t>
            </a:r>
          </a:p>
          <a:p>
            <a:r>
              <a:rPr lang="en-US"/>
              <a:t>to establish tribunals and other public institutions to ensure the effective protection of women against discrimination; and</a:t>
            </a:r>
          </a:p>
          <a:p>
            <a:r>
              <a:rPr lang="en-US"/>
              <a:t>to ensure elimination of all acts of discrimination against women by persons, organizations or enterprises.</a:t>
            </a:r>
          </a:p>
          <a:p>
            <a:endParaRPr lang="en-US"/>
          </a:p>
        </p:txBody>
      </p:sp>
    </p:spTree>
    <p:extLst>
      <p:ext uri="{BB962C8B-B14F-4D97-AF65-F5344CB8AC3E}">
        <p14:creationId xmlns:p14="http://schemas.microsoft.com/office/powerpoint/2010/main" val="675831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E0AA-8FBC-4A36-B6CE-4470113AF66B}"/>
              </a:ext>
            </a:extLst>
          </p:cNvPr>
          <p:cNvSpPr>
            <a:spLocks noGrp="1"/>
          </p:cNvSpPr>
          <p:nvPr>
            <p:ph type="title"/>
          </p:nvPr>
        </p:nvSpPr>
        <p:spPr/>
        <p:txBody>
          <a:bodyPr/>
          <a:lstStyle/>
          <a:p>
            <a:r>
              <a:rPr lang="en-US" dirty="0"/>
              <a:t>Gender mainstreaming</a:t>
            </a:r>
          </a:p>
        </p:txBody>
      </p:sp>
      <p:sp>
        <p:nvSpPr>
          <p:cNvPr id="3" name="Content Placeholder 2">
            <a:extLst>
              <a:ext uri="{FF2B5EF4-FFF2-40B4-BE49-F238E27FC236}">
                <a16:creationId xmlns:a16="http://schemas.microsoft.com/office/drawing/2014/main" id="{445B4C5B-98F5-4320-AF07-31F09F7F8A21}"/>
              </a:ext>
            </a:extLst>
          </p:cNvPr>
          <p:cNvSpPr>
            <a:spLocks noGrp="1"/>
          </p:cNvSpPr>
          <p:nvPr>
            <p:ph idx="1"/>
          </p:nvPr>
        </p:nvSpPr>
        <p:spPr/>
        <p:txBody>
          <a:bodyPr>
            <a:normAutofit fontScale="62500" lnSpcReduction="20000"/>
          </a:bodyPr>
          <a:lstStyle/>
          <a:p>
            <a:r>
              <a:rPr lang="en-US" dirty="0"/>
              <a:t>The (re)</a:t>
            </a:r>
            <a:r>
              <a:rPr lang="en-US" dirty="0" err="1"/>
              <a:t>organisation</a:t>
            </a:r>
            <a:r>
              <a:rPr lang="en-US" dirty="0"/>
              <a:t>, improvement, development and evaluation of policy processes, so that a gender equality perspective is incorporated in all policies at all levels and at all stages, by the actors normally involved in policy-making.</a:t>
            </a:r>
          </a:p>
          <a:p>
            <a:r>
              <a:rPr lang="en-US" dirty="0"/>
              <a:t>Women and men have different needs and living conditions and circumstances, including unequal access to and control over power, resources, human rights and institutions, including the justice system.</a:t>
            </a:r>
          </a:p>
          <a:p>
            <a:r>
              <a:rPr lang="en-US" dirty="0"/>
              <a:t> The situations of women and men also differ according to country, region, age, ethnic or social origin, or other factors. The aim of gender mainstreaming is to take into account these differences when designing, implementing and evaluating policies, </a:t>
            </a:r>
            <a:r>
              <a:rPr lang="en-US" dirty="0" err="1"/>
              <a:t>programmes</a:t>
            </a:r>
            <a:r>
              <a:rPr lang="en-US" dirty="0"/>
              <a:t> and projects, so that they benefit both women and men and do not increase inequality but enhance gender equality. </a:t>
            </a:r>
          </a:p>
          <a:p>
            <a:r>
              <a:rPr lang="en-US" dirty="0"/>
              <a:t>Gender mainstreaming aims to solve –sometimes hidden- gender inequalities. It is therefore a tool for achieving gender equality.</a:t>
            </a:r>
          </a:p>
        </p:txBody>
      </p:sp>
    </p:spTree>
    <p:extLst>
      <p:ext uri="{BB962C8B-B14F-4D97-AF65-F5344CB8AC3E}">
        <p14:creationId xmlns:p14="http://schemas.microsoft.com/office/powerpoint/2010/main" val="122929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EFA4-B27B-4F19-8A1B-459928BCFC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4D79D1-7747-44D0-8908-93C5F203249A}"/>
              </a:ext>
            </a:extLst>
          </p:cNvPr>
          <p:cNvSpPr>
            <a:spLocks noGrp="1"/>
          </p:cNvSpPr>
          <p:nvPr>
            <p:ph idx="1"/>
          </p:nvPr>
        </p:nvSpPr>
        <p:spPr/>
        <p:txBody>
          <a:bodyPr>
            <a:normAutofit fontScale="70000" lnSpcReduction="20000"/>
          </a:bodyPr>
          <a:lstStyle/>
          <a:p>
            <a:r>
              <a:rPr lang="en-US" b="1" dirty="0"/>
              <a:t>Gender Stereotypes</a:t>
            </a:r>
            <a:r>
              <a:rPr lang="en-US" dirty="0"/>
              <a:t> are ideas that people have on masculinity and femininity: what men and women of all generations should be like and are capable of doing. (e.g., girls should be obedient and cute, are allowed to cry, and boys are expected to be brave and not cry, women are better housekeepers and men are better with machines, or boys are better at mathematics and girls more suited to nursing).</a:t>
            </a:r>
          </a:p>
          <a:p>
            <a:r>
              <a:rPr lang="en-US" b="1" dirty="0"/>
              <a:t>Gender-Based Violence</a:t>
            </a:r>
            <a:r>
              <a:rPr lang="en-US" dirty="0"/>
              <a:t> is violence derived from gender norms and roles as well as from unequal power relations between women and men. Violence is specifically targeted against a person because of his or her gender, and it affects women disproportionately. It includes, but is not limited to, physical, sexual, and psychological harm (including intimidation, suffering, coercion, and/or deprivation of liberty within the family or within the general community). It includes violence perpetuated by the state.</a:t>
            </a:r>
          </a:p>
          <a:p>
            <a:endParaRPr lang="en-US" dirty="0"/>
          </a:p>
        </p:txBody>
      </p:sp>
    </p:spTree>
    <p:extLst>
      <p:ext uri="{BB962C8B-B14F-4D97-AF65-F5344CB8AC3E}">
        <p14:creationId xmlns:p14="http://schemas.microsoft.com/office/powerpoint/2010/main" val="133622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0A773-2F1C-41F3-B989-B8F639973620}"/>
              </a:ext>
            </a:extLst>
          </p:cNvPr>
          <p:cNvSpPr>
            <a:spLocks noGrp="1"/>
          </p:cNvSpPr>
          <p:nvPr>
            <p:ph type="title"/>
          </p:nvPr>
        </p:nvSpPr>
        <p:spPr/>
        <p:txBody>
          <a:bodyPr/>
          <a:lstStyle/>
          <a:p>
            <a:r>
              <a:rPr lang="en-US" dirty="0"/>
              <a:t>empowerment</a:t>
            </a:r>
          </a:p>
        </p:txBody>
      </p:sp>
      <p:pic>
        <p:nvPicPr>
          <p:cNvPr id="10" name="Content Placeholder 9">
            <a:extLst>
              <a:ext uri="{FF2B5EF4-FFF2-40B4-BE49-F238E27FC236}">
                <a16:creationId xmlns:a16="http://schemas.microsoft.com/office/drawing/2014/main" id="{5D7C51C1-C72D-46A4-B111-29194520935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2953544"/>
            <a:ext cx="2514600" cy="1819275"/>
          </a:xfrm>
        </p:spPr>
      </p:pic>
      <p:sp>
        <p:nvSpPr>
          <p:cNvPr id="6" name="Content Placeholder 5">
            <a:extLst>
              <a:ext uri="{FF2B5EF4-FFF2-40B4-BE49-F238E27FC236}">
                <a16:creationId xmlns:a16="http://schemas.microsoft.com/office/drawing/2014/main" id="{015A8673-9CEE-4581-9AAF-D428E73B468D}"/>
              </a:ext>
            </a:extLst>
          </p:cNvPr>
          <p:cNvSpPr>
            <a:spLocks noGrp="1"/>
          </p:cNvSpPr>
          <p:nvPr>
            <p:ph sz="half" idx="2"/>
          </p:nvPr>
        </p:nvSpPr>
        <p:spPr/>
        <p:txBody>
          <a:bodyPr>
            <a:normAutofit fontScale="77500" lnSpcReduction="20000"/>
          </a:bodyPr>
          <a:lstStyle/>
          <a:p>
            <a:pPr marL="0" indent="0">
              <a:buNone/>
            </a:pPr>
            <a:r>
              <a:rPr lang="en-US" b="1" dirty="0"/>
              <a:t>Empowerment</a:t>
            </a:r>
            <a:r>
              <a:rPr lang="en-US" dirty="0"/>
              <a:t> refers to the expansion of people’s capacity to make and act upon decisions (agency) and to transform those decisions into desired outcomes, affecting all aspects of their lives, including decisions related to health. It entails overcoming socioeconomic and other power inequalities in a context where this ability was previously denied. Programmatic interventions often focus specifically on empowering women because of the inequalities in their socioeconomic status.</a:t>
            </a:r>
          </a:p>
        </p:txBody>
      </p:sp>
    </p:spTree>
    <p:extLst>
      <p:ext uri="{BB962C8B-B14F-4D97-AF65-F5344CB8AC3E}">
        <p14:creationId xmlns:p14="http://schemas.microsoft.com/office/powerpoint/2010/main" val="358029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C1D7-4C9C-4CFE-9BCA-50C60E81FADE}"/>
              </a:ext>
            </a:extLst>
          </p:cNvPr>
          <p:cNvSpPr>
            <a:spLocks noGrp="1"/>
          </p:cNvSpPr>
          <p:nvPr>
            <p:ph type="title"/>
          </p:nvPr>
        </p:nvSpPr>
        <p:spPr/>
        <p:txBody>
          <a:bodyPr>
            <a:normAutofit fontScale="90000"/>
          </a:bodyPr>
          <a:lstStyle/>
          <a:p>
            <a:r>
              <a:rPr lang="en-US" dirty="0"/>
              <a:t>"a struggle for women by men". : </a:t>
            </a:r>
            <a:r>
              <a:rPr lang="en-US" dirty="0" err="1"/>
              <a:t>heforshe</a:t>
            </a:r>
            <a:endParaRPr lang="en-US" dirty="0"/>
          </a:p>
        </p:txBody>
      </p:sp>
      <p:sp>
        <p:nvSpPr>
          <p:cNvPr id="3" name="Content Placeholder 2">
            <a:extLst>
              <a:ext uri="{FF2B5EF4-FFF2-40B4-BE49-F238E27FC236}">
                <a16:creationId xmlns:a16="http://schemas.microsoft.com/office/drawing/2014/main" id="{D3AA8124-3D20-4C52-9A02-3ECFE2147367}"/>
              </a:ext>
            </a:extLst>
          </p:cNvPr>
          <p:cNvSpPr>
            <a:spLocks noGrp="1"/>
          </p:cNvSpPr>
          <p:nvPr>
            <p:ph idx="1"/>
          </p:nvPr>
        </p:nvSpPr>
        <p:spPr/>
        <p:txBody>
          <a:bodyPr>
            <a:normAutofit fontScale="47500" lnSpcReduction="20000"/>
          </a:bodyPr>
          <a:lstStyle/>
          <a:p>
            <a:endParaRPr lang="en-US" dirty="0">
              <a:hlinkClick r:id="rId2"/>
            </a:endParaRPr>
          </a:p>
          <a:p>
            <a:r>
              <a:rPr lang="en-US" b="1" dirty="0"/>
              <a:t>HeForShe</a:t>
            </a:r>
            <a:r>
              <a:rPr lang="en-US" dirty="0"/>
              <a:t> is  a solidarity campaign for the advancement of gender equality, initiated by UN. </a:t>
            </a:r>
          </a:p>
          <a:p>
            <a:r>
              <a:rPr lang="en-US" dirty="0"/>
              <a:t>Its goal is to achieve equality by encouraging both genders to partake as agents of change and take action against negative stereotypes and behaviors.</a:t>
            </a:r>
          </a:p>
          <a:p>
            <a:endParaRPr lang="en-US" dirty="0"/>
          </a:p>
          <a:p>
            <a:r>
              <a:rPr lang="en-US" dirty="0"/>
              <a:t> Grounded in the idea that gender inequality is an issue that affects all people—socially, economically and politically—it seeks to actively involve men and boys in a movement.</a:t>
            </a:r>
          </a:p>
          <a:p>
            <a:endParaRPr lang="en-US" dirty="0"/>
          </a:p>
          <a:p>
            <a:r>
              <a:rPr lang="en-US" dirty="0"/>
              <a:t>On the HeForShe website, a map—which uses a geo-locator to record global engagement in the campaign—counts the number of men and women around the world who have taken the HeForShe pledge</a:t>
            </a:r>
          </a:p>
          <a:p>
            <a:r>
              <a:rPr lang="en-US" dirty="0"/>
              <a:t>The campaign website also includes implementation plans for UN agencies, individuals and civil society, as well as those on university and college campuses, both through online and sustained engagement.</a:t>
            </a:r>
            <a:r>
              <a:rPr lang="en-US" baseline="30000" dirty="0"/>
              <a:t>[</a:t>
            </a:r>
          </a:p>
          <a:p>
            <a:r>
              <a:rPr lang="en-US" dirty="0"/>
              <a:t>Lastly, the He for She campaign shows progress towards their goal is by highlighting the work many of the He for She campaign supporters have done. </a:t>
            </a:r>
          </a:p>
          <a:p>
            <a:endParaRPr lang="en-US" dirty="0">
              <a:hlinkClick r:id="rId2"/>
            </a:endParaRPr>
          </a:p>
          <a:p>
            <a:r>
              <a:rPr lang="en-US" dirty="0">
                <a:hlinkClick r:id="rId2"/>
              </a:rPr>
              <a:t>https://www.heforshe.org/en</a:t>
            </a:r>
            <a:endParaRPr lang="en-US" dirty="0"/>
          </a:p>
        </p:txBody>
      </p:sp>
      <p:pic>
        <p:nvPicPr>
          <p:cNvPr id="5" name="Picture 4">
            <a:extLst>
              <a:ext uri="{FF2B5EF4-FFF2-40B4-BE49-F238E27FC236}">
                <a16:creationId xmlns:a16="http://schemas.microsoft.com/office/drawing/2014/main" id="{592376DD-A516-4E86-A8DD-CF919B687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542" y="928468"/>
            <a:ext cx="829995" cy="829995"/>
          </a:xfrm>
          <a:prstGeom prst="rect">
            <a:avLst/>
          </a:prstGeom>
        </p:spPr>
      </p:pic>
    </p:spTree>
    <p:extLst>
      <p:ext uri="{BB962C8B-B14F-4D97-AF65-F5344CB8AC3E}">
        <p14:creationId xmlns:p14="http://schemas.microsoft.com/office/powerpoint/2010/main" val="1779159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a:t>The private is political</a:t>
            </a:r>
            <a:br>
              <a:rPr lang="tr-TR"/>
            </a:br>
            <a:endParaRPr lang="en-US" sz="1300"/>
          </a:p>
        </p:txBody>
      </p:sp>
      <p:sp>
        <p:nvSpPr>
          <p:cNvPr id="3" name="Content Placeholder 2"/>
          <p:cNvSpPr>
            <a:spLocks noGrp="1"/>
          </p:cNvSpPr>
          <p:nvPr>
            <p:ph sz="half" idx="1"/>
          </p:nvPr>
        </p:nvSpPr>
        <p:spPr/>
        <p:txBody>
          <a:bodyPr>
            <a:normAutofit fontScale="85000" lnSpcReduction="20000"/>
          </a:bodyPr>
          <a:lstStyle/>
          <a:p>
            <a:pPr marL="0" indent="0">
              <a:buNone/>
            </a:pPr>
            <a:r>
              <a:rPr lang="tr-TR" b="1" dirty="0"/>
              <a:t>«The Private is Political»</a:t>
            </a:r>
            <a:br>
              <a:rPr lang="tr-TR" b="1" dirty="0"/>
            </a:br>
            <a:r>
              <a:rPr lang="tr-TR" b="1" dirty="0"/>
              <a:t>«The Personal is Political»</a:t>
            </a:r>
            <a:r>
              <a:rPr lang="en-US" b="1" dirty="0"/>
              <a:t> </a:t>
            </a:r>
            <a:endParaRPr lang="tr-TR" b="1" dirty="0"/>
          </a:p>
          <a:p>
            <a:pPr marL="0" indent="0" algn="r">
              <a:buNone/>
            </a:pPr>
            <a:r>
              <a:rPr lang="tr-TR" sz="1400" b="1" dirty="0"/>
              <a:t>Carol Hanisch</a:t>
            </a:r>
          </a:p>
          <a:p>
            <a:r>
              <a:rPr lang="en-US" dirty="0"/>
              <a:t>It underscored the connections between personal experience and larger social and political structures</a:t>
            </a:r>
            <a:r>
              <a:rPr lang="tr-TR" dirty="0"/>
              <a:t> since 60s, 70s, and until today</a:t>
            </a:r>
          </a:p>
          <a:p>
            <a:endParaRPr lang="tr-TR" b="1" dirty="0"/>
          </a:p>
          <a:p>
            <a:r>
              <a:rPr lang="tr-TR" b="1" dirty="0"/>
              <a:t>Public/Private Sphere</a:t>
            </a:r>
          </a:p>
          <a:p>
            <a:endParaRPr lang="tr-TR" dirty="0">
              <a:solidFill>
                <a:srgbClr val="FF0000"/>
              </a:solidFill>
            </a:endParaRPr>
          </a:p>
        </p:txBody>
      </p:sp>
      <p:sp>
        <p:nvSpPr>
          <p:cNvPr id="5" name="Content Placeholder 4"/>
          <p:cNvSpPr>
            <a:spLocks noGrp="1"/>
          </p:cNvSpPr>
          <p:nvPr>
            <p:ph sz="half" idx="2"/>
          </p:nvPr>
        </p:nvSpPr>
        <p:spPr/>
        <p:txBody>
          <a:bodyPr>
            <a:normAutofit fontScale="85000" lnSpcReduction="20000"/>
          </a:bodyPr>
          <a:lstStyle/>
          <a:p>
            <a:pPr marL="0" indent="0">
              <a:buNone/>
            </a:pPr>
            <a:r>
              <a:rPr lang="tr-TR" b="1" i="1"/>
              <a:t>«Violence Against Women»</a:t>
            </a:r>
          </a:p>
          <a:p>
            <a:pPr marL="0" indent="0">
              <a:buNone/>
            </a:pPr>
            <a:r>
              <a:rPr lang="tr-TR" b="1" i="1"/>
              <a:t>CEDAW &amp; Istanbul Agreement</a:t>
            </a:r>
          </a:p>
          <a:p>
            <a:pPr marL="0" indent="0">
              <a:buNone/>
            </a:pPr>
            <a:r>
              <a:rPr lang="tr-TR" b="1" i="1"/>
              <a:t>«</a:t>
            </a:r>
            <a:r>
              <a:rPr lang="en-GB" b="1" i="1"/>
              <a:t>Family Protection Law 4320</a:t>
            </a:r>
            <a:r>
              <a:rPr lang="tr-TR" b="1" i="1"/>
              <a:t>»</a:t>
            </a:r>
            <a:endParaRPr lang="tr-TR" b="1"/>
          </a:p>
          <a:p>
            <a:r>
              <a:rPr lang="en-GB"/>
              <a:t>promulgated on 4</a:t>
            </a:r>
            <a:r>
              <a:rPr lang="en-GB" baseline="30000"/>
              <a:t>th</a:t>
            </a:r>
            <a:r>
              <a:rPr lang="en-GB"/>
              <a:t> January 1998 which addresses the state intervention into the private sphere for the first time with the aim of dealing with cases of VAW and the protection of women. </a:t>
            </a:r>
            <a:endParaRPr lang="tr-TR"/>
          </a:p>
          <a:p>
            <a:r>
              <a:rPr lang="en-GB"/>
              <a:t>The law is not only related to VAW but to all family members within the family.</a:t>
            </a:r>
            <a:endParaRPr lang="en-US"/>
          </a:p>
        </p:txBody>
      </p:sp>
      <p:sp>
        <p:nvSpPr>
          <p:cNvPr id="4" name="Footer Placeholder 3"/>
          <p:cNvSpPr>
            <a:spLocks noGrp="1"/>
          </p:cNvSpPr>
          <p:nvPr>
            <p:ph type="ftr" sz="quarter" idx="11"/>
          </p:nvPr>
        </p:nvSpPr>
        <p:spPr/>
        <p:txBody>
          <a:bodyPr/>
          <a:lstStyle/>
          <a:p>
            <a:r>
              <a:rPr lang="en-US"/>
              <a:t>Nurten Kara</a:t>
            </a:r>
          </a:p>
        </p:txBody>
      </p:sp>
    </p:spTree>
    <p:extLst>
      <p:ext uri="{BB962C8B-B14F-4D97-AF65-F5344CB8AC3E}">
        <p14:creationId xmlns:p14="http://schemas.microsoft.com/office/powerpoint/2010/main" val="3956762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Spivak:</a:t>
            </a:r>
            <a:r>
              <a:rPr lang="tr-TR" i="1"/>
              <a:t> «</a:t>
            </a:r>
            <a:r>
              <a:rPr lang="en-US" i="1"/>
              <a:t>epistemic violence</a:t>
            </a:r>
            <a:r>
              <a:rPr lang="tr-TR" i="1"/>
              <a:t>»</a:t>
            </a:r>
            <a:endParaRPr lang="en-US"/>
          </a:p>
        </p:txBody>
      </p:sp>
      <p:sp>
        <p:nvSpPr>
          <p:cNvPr id="3" name="Content Placeholder 2"/>
          <p:cNvSpPr>
            <a:spLocks noGrp="1"/>
          </p:cNvSpPr>
          <p:nvPr>
            <p:ph idx="1"/>
          </p:nvPr>
        </p:nvSpPr>
        <p:spPr/>
        <p:txBody>
          <a:bodyPr/>
          <a:lstStyle/>
          <a:p>
            <a:r>
              <a:rPr lang="en-US"/>
              <a:t>means the infliction of harm against subjects t</a:t>
            </a:r>
            <a:r>
              <a:rPr lang="tr-TR" err="1"/>
              <a:t>hro</a:t>
            </a:r>
            <a:r>
              <a:rPr lang="en-US"/>
              <a:t>ugh discourse. </a:t>
            </a:r>
            <a:endParaRPr lang="tr-TR"/>
          </a:p>
          <a:p>
            <a:r>
              <a:rPr lang="en-US"/>
              <a:t>occurred through the marginalization of certain voices </a:t>
            </a:r>
            <a:r>
              <a:rPr lang="tr-TR"/>
              <a:t>(</a:t>
            </a:r>
            <a:r>
              <a:rPr lang="en-US"/>
              <a:t>within Western discourses</a:t>
            </a:r>
            <a:r>
              <a:rPr lang="tr-TR"/>
              <a:t>) that</a:t>
            </a:r>
            <a:r>
              <a:rPr lang="en-US"/>
              <a:t> belong to the "subaltern".</a:t>
            </a:r>
            <a:endParaRPr lang="tr-TR"/>
          </a:p>
          <a:p>
            <a:r>
              <a:rPr lang="en-US"/>
              <a:t>It is similar to Said's idea of "otherness" in Orientalism.</a:t>
            </a:r>
          </a:p>
        </p:txBody>
      </p:sp>
      <p:sp>
        <p:nvSpPr>
          <p:cNvPr id="4" name="Footer Placeholder 3"/>
          <p:cNvSpPr>
            <a:spLocks noGrp="1"/>
          </p:cNvSpPr>
          <p:nvPr>
            <p:ph type="ftr" sz="quarter" idx="11"/>
          </p:nvPr>
        </p:nvSpPr>
        <p:spPr/>
        <p:txBody>
          <a:bodyPr/>
          <a:lstStyle/>
          <a:p>
            <a:r>
              <a:rPr lang="en-US"/>
              <a:t>Nurten Kara</a:t>
            </a:r>
          </a:p>
        </p:txBody>
      </p:sp>
    </p:spTree>
    <p:extLst>
      <p:ext uri="{BB962C8B-B14F-4D97-AF65-F5344CB8AC3E}">
        <p14:creationId xmlns:p14="http://schemas.microsoft.com/office/powerpoint/2010/main" val="280622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Epistemic Violence in the Process of Othering</a:t>
            </a:r>
          </a:p>
        </p:txBody>
      </p:sp>
      <p:sp>
        <p:nvSpPr>
          <p:cNvPr id="3" name="Content Placeholder 2"/>
          <p:cNvSpPr>
            <a:spLocks noGrp="1"/>
          </p:cNvSpPr>
          <p:nvPr>
            <p:ph idx="1"/>
          </p:nvPr>
        </p:nvSpPr>
        <p:spPr/>
        <p:txBody>
          <a:bodyPr/>
          <a:lstStyle/>
          <a:p>
            <a:r>
              <a:rPr lang="en-US" b="1"/>
              <a:t>Epistemological violence</a:t>
            </a:r>
            <a:r>
              <a:rPr lang="en-US"/>
              <a:t> refers to the interpretation of social-scientific data on the Other and is produced when empirical data are interpreted as showing the inferiority of or problematizes the Other, even when data allow for equally viable alternative interpretations.</a:t>
            </a:r>
          </a:p>
        </p:txBody>
      </p:sp>
    </p:spTree>
    <p:extLst>
      <p:ext uri="{BB962C8B-B14F-4D97-AF65-F5344CB8AC3E}">
        <p14:creationId xmlns:p14="http://schemas.microsoft.com/office/powerpoint/2010/main" val="869654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Pierre Bourdieu: symbolic power </a:t>
            </a:r>
          </a:p>
        </p:txBody>
      </p:sp>
      <p:sp>
        <p:nvSpPr>
          <p:cNvPr id="3" name="Content Placeholder 2"/>
          <p:cNvSpPr>
            <a:spLocks noGrp="1"/>
          </p:cNvSpPr>
          <p:nvPr>
            <p:ph idx="1"/>
          </p:nvPr>
        </p:nvSpPr>
        <p:spPr/>
        <p:txBody>
          <a:bodyPr>
            <a:normAutofit/>
          </a:bodyPr>
          <a:lstStyle/>
          <a:p>
            <a:r>
              <a:rPr lang="en-US"/>
              <a:t>For Bourdieu, this was a ‘</a:t>
            </a:r>
            <a:r>
              <a:rPr lang="en-US" err="1"/>
              <a:t>worldmaking</a:t>
            </a:r>
            <a:r>
              <a:rPr lang="en-US"/>
              <a:t> power’</a:t>
            </a:r>
            <a:r>
              <a:rPr lang="tr-TR"/>
              <a:t>:</a:t>
            </a:r>
            <a:r>
              <a:rPr lang="en-US"/>
              <a:t> giving those holding the power the ability to impose their vision of the social world, and its divisions, as legitimate. </a:t>
            </a:r>
            <a:endParaRPr lang="tr-TR"/>
          </a:p>
          <a:p>
            <a:r>
              <a:rPr lang="en-US"/>
              <a:t>“to impose the means for comprehending and adapting to the social world by representing economic and political power in disguised,</a:t>
            </a:r>
            <a:r>
              <a:rPr lang="tr-TR"/>
              <a:t> </a:t>
            </a:r>
            <a:r>
              <a:rPr lang="en-US"/>
              <a:t>taken-for-granted forms”.</a:t>
            </a:r>
          </a:p>
        </p:txBody>
      </p:sp>
    </p:spTree>
    <p:extLst>
      <p:ext uri="{BB962C8B-B14F-4D97-AF65-F5344CB8AC3E}">
        <p14:creationId xmlns:p14="http://schemas.microsoft.com/office/powerpoint/2010/main" val="18634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tr-TR"/>
              <a:t>Man </a:t>
            </a:r>
            <a:r>
              <a:rPr lang="tr-TR" err="1"/>
              <a:t>or</a:t>
            </a:r>
            <a:r>
              <a:rPr lang="tr-TR"/>
              <a:t> </a:t>
            </a:r>
            <a:r>
              <a:rPr lang="tr-TR" err="1"/>
              <a:t>Woman</a:t>
            </a:r>
            <a:r>
              <a:rPr lang="tr-TR"/>
              <a:t>?</a:t>
            </a:r>
            <a:br>
              <a:rPr lang="tr-TR"/>
            </a:br>
            <a:r>
              <a:rPr lang="tr-TR"/>
              <a:t>Is it </a:t>
            </a:r>
            <a:r>
              <a:rPr lang="tr-TR" err="1"/>
              <a:t>important</a:t>
            </a:r>
            <a:r>
              <a:rPr lang="tr-TR"/>
              <a:t>?</a:t>
            </a:r>
            <a:endParaRPr lang="en-US"/>
          </a:p>
        </p:txBody>
      </p:sp>
      <p:pic>
        <p:nvPicPr>
          <p:cNvPr id="3075" name="Picture 2" descr="H:\my documents\courses\sociology\spring 2011\slides\asking-answering sociological questions\DSC0984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79463" y="1600200"/>
            <a:ext cx="3394075" cy="4525963"/>
          </a:xfrm>
          <a:noFill/>
        </p:spPr>
      </p:pic>
      <p:pic>
        <p:nvPicPr>
          <p:cNvPr id="3076" name="Picture 2" descr="H:\my documents\courses\sociology\spring 2011\slides\gender and sexuality\DSC0998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0463" y="1600200"/>
            <a:ext cx="3394075" cy="4525963"/>
          </a:xfrm>
          <a:noFill/>
        </p:spPr>
      </p:pic>
    </p:spTree>
    <p:extLst>
      <p:ext uri="{BB962C8B-B14F-4D97-AF65-F5344CB8AC3E}">
        <p14:creationId xmlns:p14="http://schemas.microsoft.com/office/powerpoint/2010/main" val="3545730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a:t>Stemming from the concept of symbolic violence is epistemic violence, which focuses on the discourse involved in the practice of othering. </a:t>
            </a:r>
          </a:p>
        </p:txBody>
      </p:sp>
      <p:sp>
        <p:nvSpPr>
          <p:cNvPr id="3" name="Content Placeholder 2"/>
          <p:cNvSpPr>
            <a:spLocks noGrp="1"/>
          </p:cNvSpPr>
          <p:nvPr>
            <p:ph idx="1"/>
          </p:nvPr>
        </p:nvSpPr>
        <p:spPr/>
        <p:txBody>
          <a:bodyPr>
            <a:normAutofit fontScale="77500" lnSpcReduction="20000"/>
          </a:bodyPr>
          <a:lstStyle/>
          <a:p>
            <a:r>
              <a:rPr lang="en-US" dirty="0"/>
              <a:t>Othering, to this </a:t>
            </a:r>
            <a:r>
              <a:rPr lang="en-US" dirty="0" err="1"/>
              <a:t>ef</a:t>
            </a:r>
            <a:r>
              <a:rPr lang="tr-TR" dirty="0"/>
              <a:t>f</a:t>
            </a:r>
            <a:r>
              <a:rPr lang="en-US" dirty="0" err="1"/>
              <a:t>ect</a:t>
            </a:r>
            <a:r>
              <a:rPr lang="en-US" dirty="0"/>
              <a:t>, is the marginalization of those who are distinctly </a:t>
            </a:r>
            <a:r>
              <a:rPr lang="en-US" dirty="0" err="1"/>
              <a:t>dif</a:t>
            </a:r>
            <a:r>
              <a:rPr lang="tr-TR" dirty="0"/>
              <a:t>f</a:t>
            </a:r>
            <a:r>
              <a:rPr lang="en-US" dirty="0" err="1"/>
              <a:t>erent</a:t>
            </a:r>
            <a:r>
              <a:rPr lang="en-US" dirty="0"/>
              <a:t> from the majority ‘us’, and uses </a:t>
            </a:r>
            <a:r>
              <a:rPr lang="en-US" dirty="0" err="1"/>
              <a:t>dif</a:t>
            </a:r>
            <a:r>
              <a:rPr lang="tr-TR" dirty="0"/>
              <a:t>f</a:t>
            </a:r>
            <a:r>
              <a:rPr lang="en-US" dirty="0" err="1"/>
              <a:t>erences</a:t>
            </a:r>
            <a:r>
              <a:rPr lang="en-US" dirty="0"/>
              <a:t> between beliefs and customs to def</a:t>
            </a:r>
            <a:r>
              <a:rPr lang="tr-TR" dirty="0"/>
              <a:t>i</a:t>
            </a:r>
            <a:r>
              <a:rPr lang="en-US" dirty="0"/>
              <a:t>ne them as the out-group (Rawls &amp; David, 2003). </a:t>
            </a:r>
            <a:endParaRPr lang="tr-TR" dirty="0"/>
          </a:p>
          <a:p>
            <a:r>
              <a:rPr lang="en-US" dirty="0"/>
              <a:t>Traditionally, societies have used the discourse of otherness to create a common bond within the in-group </a:t>
            </a:r>
            <a:endParaRPr lang="tr-TR" dirty="0"/>
          </a:p>
          <a:p>
            <a:r>
              <a:rPr lang="en-US" dirty="0"/>
              <a:t>Often in an asymmetrical conf</a:t>
            </a:r>
            <a:r>
              <a:rPr lang="tr-TR" dirty="0"/>
              <a:t>l</a:t>
            </a:r>
            <a:r>
              <a:rPr lang="en-US" dirty="0" err="1"/>
              <a:t>ict</a:t>
            </a:r>
            <a:r>
              <a:rPr lang="en-US" dirty="0"/>
              <a:t> in which one group has markedly more symbolic power, the powerful will exercise this power through epistemic violence</a:t>
            </a:r>
            <a:r>
              <a:rPr lang="tr-TR" dirty="0"/>
              <a:t>. </a:t>
            </a:r>
          </a:p>
          <a:p>
            <a:r>
              <a:rPr lang="en-US" dirty="0"/>
              <a:t>T</a:t>
            </a:r>
            <a:r>
              <a:rPr lang="tr-TR" dirty="0"/>
              <a:t>h</a:t>
            </a:r>
            <a:r>
              <a:rPr lang="en-US" dirty="0"/>
              <a:t>e discursively-produced sense of division that follows deeply and negatively e</a:t>
            </a:r>
            <a:r>
              <a:rPr lang="tr-TR" dirty="0"/>
              <a:t>f</a:t>
            </a:r>
            <a:r>
              <a:rPr lang="en-US" dirty="0" err="1"/>
              <a:t>fects</a:t>
            </a:r>
            <a:r>
              <a:rPr lang="en-US" dirty="0"/>
              <a:t> the oppressed and often leads to physical violence and conf</a:t>
            </a:r>
            <a:r>
              <a:rPr lang="tr-TR" dirty="0"/>
              <a:t>l</a:t>
            </a:r>
            <a:r>
              <a:rPr lang="en-US" dirty="0" err="1"/>
              <a:t>ict</a:t>
            </a:r>
            <a:endParaRPr lang="en-US" dirty="0"/>
          </a:p>
          <a:p>
            <a:endParaRPr lang="en-US" dirty="0"/>
          </a:p>
        </p:txBody>
      </p:sp>
    </p:spTree>
    <p:extLst>
      <p:ext uri="{BB962C8B-B14F-4D97-AF65-F5344CB8AC3E}">
        <p14:creationId xmlns:p14="http://schemas.microsoft.com/office/powerpoint/2010/main" val="142111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err="1"/>
              <a:t>We</a:t>
            </a:r>
            <a:r>
              <a:rPr lang="tr-TR"/>
              <a:t> </a:t>
            </a:r>
            <a:r>
              <a:rPr lang="tr-TR" err="1"/>
              <a:t>learn</a:t>
            </a:r>
            <a:r>
              <a:rPr lang="tr-TR"/>
              <a:t> </a:t>
            </a:r>
            <a:r>
              <a:rPr lang="tr-TR" err="1"/>
              <a:t>gender</a:t>
            </a:r>
            <a:r>
              <a:rPr lang="tr-TR"/>
              <a:t> </a:t>
            </a:r>
            <a:r>
              <a:rPr lang="tr-TR" err="1"/>
              <a:t>roles</a:t>
            </a:r>
            <a:r>
              <a:rPr lang="tr-TR"/>
              <a:t> in </a:t>
            </a:r>
            <a:r>
              <a:rPr lang="tr-TR" err="1"/>
              <a:t>early</a:t>
            </a:r>
            <a:r>
              <a:rPr lang="tr-TR"/>
              <a:t> </a:t>
            </a:r>
            <a:r>
              <a:rPr lang="tr-TR" err="1"/>
              <a:t>ages</a:t>
            </a:r>
            <a:endParaRPr lang="en-US"/>
          </a:p>
        </p:txBody>
      </p:sp>
      <p:pic>
        <p:nvPicPr>
          <p:cNvPr id="4099" name="Picture 2" descr="D:\my documents\courses\sociology\spring 2011\slides\gender and sexuality\DSC09836.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347913"/>
            <a:ext cx="4038600" cy="3028950"/>
          </a:xfrm>
        </p:spPr>
      </p:pic>
      <p:pic>
        <p:nvPicPr>
          <p:cNvPr id="4100" name="Picture 4" descr="D:\my pictures\2012-07-27 berlin paris chamonix july 2012\berlin paris chamonix july 2012 04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7913"/>
            <a:ext cx="4038600" cy="3028950"/>
          </a:xfrm>
          <a:noFill/>
        </p:spPr>
      </p:pic>
    </p:spTree>
    <p:extLst>
      <p:ext uri="{BB962C8B-B14F-4D97-AF65-F5344CB8AC3E}">
        <p14:creationId xmlns:p14="http://schemas.microsoft.com/office/powerpoint/2010/main" val="168196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3976-AD44-482B-A2F7-A4A10B2CD6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413577-B834-4BDB-85D0-9E7A7EB18D2E}"/>
              </a:ext>
            </a:extLst>
          </p:cNvPr>
          <p:cNvSpPr>
            <a:spLocks noGrp="1"/>
          </p:cNvSpPr>
          <p:nvPr>
            <p:ph sz="half" idx="1"/>
          </p:nvPr>
        </p:nvSpPr>
        <p:spPr/>
        <p:txBody>
          <a:bodyPr>
            <a:normAutofit fontScale="92500" lnSpcReduction="20000"/>
          </a:bodyPr>
          <a:lstStyle/>
          <a:p>
            <a:r>
              <a:rPr lang="en-US" dirty="0"/>
              <a:t> Simone de Beauvoir said: "One is not born a woman, one becomes one." This view proposes that in gender studies, the term "gender" should be used to refer to the social and cultural constructions of masculinities and femininities and not to the state of being male or female in its entirety.</a:t>
            </a:r>
          </a:p>
        </p:txBody>
      </p:sp>
      <p:pic>
        <p:nvPicPr>
          <p:cNvPr id="6" name="Content Placeholder 5">
            <a:extLst>
              <a:ext uri="{FF2B5EF4-FFF2-40B4-BE49-F238E27FC236}">
                <a16:creationId xmlns:a16="http://schemas.microsoft.com/office/drawing/2014/main" id="{8B4ABE0D-5801-4970-AF8A-E9CA26B53E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95875" y="2610644"/>
            <a:ext cx="3143250" cy="2505075"/>
          </a:xfrm>
        </p:spPr>
      </p:pic>
    </p:spTree>
    <p:extLst>
      <p:ext uri="{BB962C8B-B14F-4D97-AF65-F5344CB8AC3E}">
        <p14:creationId xmlns:p14="http://schemas.microsoft.com/office/powerpoint/2010/main" val="161960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err="1"/>
              <a:t>Gender</a:t>
            </a:r>
            <a:r>
              <a:rPr lang="tr-TR"/>
              <a:t> </a:t>
            </a:r>
            <a:r>
              <a:rPr lang="tr-TR" err="1"/>
              <a:t>signs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267748" cy="5415375"/>
          </a:xfrm>
        </p:spPr>
      </p:pic>
    </p:spTree>
    <p:extLst>
      <p:ext uri="{BB962C8B-B14F-4D97-AF65-F5344CB8AC3E}">
        <p14:creationId xmlns:p14="http://schemas.microsoft.com/office/powerpoint/2010/main" val="266975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a:t>(</a:t>
            </a:r>
            <a:r>
              <a:rPr lang="tr-TR">
                <a:cs typeface="Times New Roman" pitchFamily="18" charset="0"/>
              </a:rPr>
              <a:t>♀♂)</a:t>
            </a:r>
          </a:p>
        </p:txBody>
      </p:sp>
      <p:sp>
        <p:nvSpPr>
          <p:cNvPr id="12291" name="Rectangle 3"/>
          <p:cNvSpPr>
            <a:spLocks noGrp="1" noChangeArrowheads="1"/>
          </p:cNvSpPr>
          <p:nvPr>
            <p:ph sz="half" idx="1"/>
          </p:nvPr>
        </p:nvSpPr>
        <p:spPr/>
        <p:txBody>
          <a:bodyPr/>
          <a:lstStyle/>
          <a:p>
            <a:pPr eaLnBrk="1" hangingPunct="1"/>
            <a:r>
              <a:rPr lang="tr-TR"/>
              <a:t>Nature/</a:t>
            </a:r>
            <a:r>
              <a:rPr lang="tr-TR" err="1"/>
              <a:t>culture</a:t>
            </a:r>
            <a:endParaRPr lang="tr-TR"/>
          </a:p>
          <a:p>
            <a:pPr eaLnBrk="1" hangingPunct="1"/>
            <a:r>
              <a:rPr lang="tr-TR" err="1"/>
              <a:t>femininity</a:t>
            </a:r>
            <a:r>
              <a:rPr lang="tr-TR"/>
              <a:t>/</a:t>
            </a:r>
            <a:r>
              <a:rPr lang="tr-TR" err="1"/>
              <a:t>masculinity</a:t>
            </a:r>
            <a:endParaRPr lang="tr-TR"/>
          </a:p>
          <a:p>
            <a:pPr eaLnBrk="1" hangingPunct="1"/>
            <a:r>
              <a:rPr lang="tr-TR"/>
              <a:t>Man/</a:t>
            </a:r>
            <a:r>
              <a:rPr lang="tr-TR" err="1"/>
              <a:t>woman</a:t>
            </a:r>
            <a:endParaRPr lang="tr-TR"/>
          </a:p>
          <a:p>
            <a:pPr eaLnBrk="1" hangingPunct="1"/>
            <a:r>
              <a:rPr lang="tr-TR" err="1"/>
              <a:t>private</a:t>
            </a:r>
            <a:r>
              <a:rPr lang="tr-TR"/>
              <a:t>/</a:t>
            </a:r>
            <a:r>
              <a:rPr lang="tr-TR" err="1"/>
              <a:t>public</a:t>
            </a:r>
            <a:endParaRPr lang="tr-TR"/>
          </a:p>
          <a:p>
            <a:pPr eaLnBrk="1" hangingPunct="1"/>
            <a:endParaRPr lang="tr-TR"/>
          </a:p>
        </p:txBody>
      </p:sp>
      <p:sp>
        <p:nvSpPr>
          <p:cNvPr id="4" name="Content Placeholder 3"/>
          <p:cNvSpPr>
            <a:spLocks noGrp="1"/>
          </p:cNvSpPr>
          <p:nvPr>
            <p:ph sz="half" idx="2"/>
          </p:nvPr>
        </p:nvSpPr>
        <p:spPr/>
        <p:txBody>
          <a:bodyPr/>
          <a:lstStyle/>
          <a:p>
            <a:r>
              <a:rPr lang="tr-TR" sz="2000" dirty="0"/>
              <a:t>Women exclusion from the paid work help to lover the minimum vage</a:t>
            </a:r>
            <a:r>
              <a:rPr lang="en-US" sz="2000" dirty="0"/>
              <a:t>.</a:t>
            </a:r>
            <a:r>
              <a:rPr lang="tr-TR" sz="2000" dirty="0"/>
              <a:t> </a:t>
            </a:r>
          </a:p>
          <a:p>
            <a:r>
              <a:rPr lang="tr-TR" sz="2000" dirty="0"/>
              <a:t>if women are kept in the house life expences such as child care, food, cleanning, elderly care, etc. can be reduced and the responsibilty of government will not be questioned</a:t>
            </a:r>
            <a:r>
              <a:rPr lang="en-US" sz="2000" dirty="0"/>
              <a:t>.</a:t>
            </a:r>
            <a:endParaRPr lang="tr-TR" sz="2000" dirty="0"/>
          </a:p>
          <a:p>
            <a:r>
              <a:rPr lang="tr-TR" sz="2000" dirty="0"/>
              <a:t>A huge propaganda on keeping women indoor</a:t>
            </a:r>
            <a:r>
              <a:rPr lang="en-US" sz="2000" dirty="0"/>
              <a:t>.</a:t>
            </a:r>
            <a:endParaRPr lang="tr-TR" sz="2000" dirty="0"/>
          </a:p>
          <a:p>
            <a:r>
              <a:rPr lang="tr-TR" sz="2000" dirty="0"/>
              <a:t>Violence tolerated as form of control</a:t>
            </a:r>
            <a:r>
              <a:rPr lang="en-US" sz="2000" dirty="0"/>
              <a:t>.</a:t>
            </a:r>
          </a:p>
        </p:txBody>
      </p:sp>
      <p:pic>
        <p:nvPicPr>
          <p:cNvPr id="3" name="Picture 2">
            <a:extLst>
              <a:ext uri="{FF2B5EF4-FFF2-40B4-BE49-F238E27FC236}">
                <a16:creationId xmlns:a16="http://schemas.microsoft.com/office/drawing/2014/main" id="{77E827F9-A30B-4DD2-A81C-988F094C9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296" y="3983069"/>
            <a:ext cx="1983544" cy="1922646"/>
          </a:xfrm>
          <a:prstGeom prst="rect">
            <a:avLst/>
          </a:prstGeom>
        </p:spPr>
      </p:pic>
    </p:spTree>
    <p:extLst>
      <p:ext uri="{BB962C8B-B14F-4D97-AF65-F5344CB8AC3E}">
        <p14:creationId xmlns:p14="http://schemas.microsoft.com/office/powerpoint/2010/main" val="386691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51CFC8-639C-4FC1-B52A-AE86EE7848E2}"/>
              </a:ext>
            </a:extLst>
          </p:cNvPr>
          <p:cNvSpPr>
            <a:spLocks noGrp="1"/>
          </p:cNvSpPr>
          <p:nvPr>
            <p:ph type="title"/>
          </p:nvPr>
        </p:nvSpPr>
        <p:spPr/>
        <p:txBody>
          <a:bodyPr/>
          <a:lstStyle/>
          <a:p>
            <a:r>
              <a:rPr lang="en-US" dirty="0"/>
              <a:t>Sam </a:t>
            </a:r>
            <a:r>
              <a:rPr lang="en-US" dirty="0" err="1"/>
              <a:t>Killermann</a:t>
            </a:r>
            <a:r>
              <a:rPr lang="en-US" dirty="0"/>
              <a:t>: gender</a:t>
            </a:r>
          </a:p>
        </p:txBody>
      </p:sp>
      <p:sp>
        <p:nvSpPr>
          <p:cNvPr id="6" name="Content Placeholder 5">
            <a:extLst>
              <a:ext uri="{FF2B5EF4-FFF2-40B4-BE49-F238E27FC236}">
                <a16:creationId xmlns:a16="http://schemas.microsoft.com/office/drawing/2014/main" id="{D36D3562-6BD6-4C8B-9340-298186FD7324}"/>
              </a:ext>
            </a:extLst>
          </p:cNvPr>
          <p:cNvSpPr>
            <a:spLocks noGrp="1"/>
          </p:cNvSpPr>
          <p:nvPr>
            <p:ph idx="1"/>
          </p:nvPr>
        </p:nvSpPr>
        <p:spPr/>
        <p:txBody>
          <a:bodyPr/>
          <a:lstStyle/>
          <a:p>
            <a:r>
              <a:rPr lang="en-US" dirty="0"/>
              <a:t>According to Sam </a:t>
            </a:r>
            <a:r>
              <a:rPr lang="en-US" dirty="0" err="1"/>
              <a:t>Killermann</a:t>
            </a:r>
            <a:r>
              <a:rPr lang="en-US" dirty="0"/>
              <a:t>, Gender can also be broken into three categories, </a:t>
            </a:r>
          </a:p>
          <a:p>
            <a:r>
              <a:rPr lang="en-US" dirty="0"/>
              <a:t>gender identity, </a:t>
            </a:r>
          </a:p>
          <a:p>
            <a:r>
              <a:rPr lang="en-US" dirty="0"/>
              <a:t>gender expression, </a:t>
            </a:r>
          </a:p>
          <a:p>
            <a:r>
              <a:rPr lang="en-US" dirty="0"/>
              <a:t>and biological sex.</a:t>
            </a:r>
          </a:p>
          <a:p>
            <a:r>
              <a:rPr lang="en-US" dirty="0"/>
              <a:t>These three categories are another way of breaking down gender into the different social, biological, and cultural constructions.</a:t>
            </a:r>
          </a:p>
        </p:txBody>
      </p:sp>
    </p:spTree>
    <p:extLst>
      <p:ext uri="{BB962C8B-B14F-4D97-AF65-F5344CB8AC3E}">
        <p14:creationId xmlns:p14="http://schemas.microsoft.com/office/powerpoint/2010/main" val="234354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6DC7FA3D-F3FF-4FBB-9BF1-2940F029AE2A"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C54E1F49F2CA6408B44977CF2623ADE" ma:contentTypeVersion="1" ma:contentTypeDescription="Upload an image." ma:contentTypeScope="" ma:versionID="d9dfdb5cd5a3f3ca0baaffe32c93c6da">
  <xsd:schema xmlns:xsd="http://www.w3.org/2001/XMLSchema" xmlns:xs="http://www.w3.org/2001/XMLSchema" xmlns:p="http://schemas.microsoft.com/office/2006/metadata/properties" xmlns:ns1="http://schemas.microsoft.com/sharepoint/v3" xmlns:ns2="6DC7FA3D-F3FF-4FBB-9BF1-2940F029AE2A" xmlns:ns3="http://schemas.microsoft.com/sharepoint/v3/fields" targetNamespace="http://schemas.microsoft.com/office/2006/metadata/properties" ma:root="true" ma:fieldsID="93b784e1846e3a5c290adbe69475c34c" ns1:_="" ns2:_="" ns3:_="">
    <xsd:import namespace="http://schemas.microsoft.com/sharepoint/v3"/>
    <xsd:import namespace="6DC7FA3D-F3FF-4FBB-9BF1-2940F029AE2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C7FA3D-F3FF-4FBB-9BF1-2940F029AE2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32F215-881C-4C2A-8BE5-8B60EE729CB5}"/>
</file>

<file path=customXml/itemProps2.xml><?xml version="1.0" encoding="utf-8"?>
<ds:datastoreItem xmlns:ds="http://schemas.openxmlformats.org/officeDocument/2006/customXml" ds:itemID="{D9C718BB-2BCA-4934-AD62-E2A7E3E15AB1}"/>
</file>

<file path=customXml/itemProps3.xml><?xml version="1.0" encoding="utf-8"?>
<ds:datastoreItem xmlns:ds="http://schemas.openxmlformats.org/officeDocument/2006/customXml" ds:itemID="{D2AD86C1-8543-4B43-A81D-6853D82A7501}"/>
</file>

<file path=docProps/app.xml><?xml version="1.0" encoding="utf-8"?>
<Properties xmlns="http://schemas.openxmlformats.org/officeDocument/2006/extended-properties" xmlns:vt="http://schemas.openxmlformats.org/officeDocument/2006/docPropsVTypes">
  <TotalTime>7</TotalTime>
  <Words>2589</Words>
  <Application>Microsoft Office PowerPoint</Application>
  <PresentationFormat>On-screen Show (4:3)</PresentationFormat>
  <Paragraphs>212</Paragraphs>
  <Slides>40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AHSS204-GENDER STUDIES </vt:lpstr>
      <vt:lpstr>“Gender” </vt:lpstr>
      <vt:lpstr>Gender studies</vt:lpstr>
      <vt:lpstr>Man or Woman? Is it important?</vt:lpstr>
      <vt:lpstr>We learn gender roles in early ages</vt:lpstr>
      <vt:lpstr>PowerPoint Presentation</vt:lpstr>
      <vt:lpstr>Gender signs</vt:lpstr>
      <vt:lpstr>(♀♂)</vt:lpstr>
      <vt:lpstr>Sam Killermann: gender</vt:lpstr>
      <vt:lpstr>The Social construction of Gender and Sex</vt:lpstr>
      <vt:lpstr>Perspective on Gender Inequality </vt:lpstr>
      <vt:lpstr>Perspective on Gender Inequality </vt:lpstr>
      <vt:lpstr>Social construction of sex and gender</vt:lpstr>
      <vt:lpstr>Femininities Masculinities and Gender Relation</vt:lpstr>
      <vt:lpstr>Gender Hierarchy by Connell</vt:lpstr>
      <vt:lpstr>Transforming Masculinities</vt:lpstr>
      <vt:lpstr>Private sphere: indoor &amp;reproduction</vt:lpstr>
      <vt:lpstr>PowerPoint Presentation</vt:lpstr>
      <vt:lpstr>Public sphere: outside</vt:lpstr>
      <vt:lpstr>Feminist Movements </vt:lpstr>
      <vt:lpstr>Feminist contributions</vt:lpstr>
      <vt:lpstr>Sylivia Walby: Theorising Patriarchy </vt:lpstr>
      <vt:lpstr>UNDERSTANDING THE DIFFERENCE BETWEEN SEX AND GENDER</vt:lpstr>
      <vt:lpstr>Thus the anthropologist Margaret Mead, studying traditional societies in Oceania in the first half of the twentieth century remarked on </vt:lpstr>
      <vt:lpstr> In many contemporary societies, these assertions could be reversed: </vt:lpstr>
      <vt:lpstr>It is common for sex and gender to be confused. </vt:lpstr>
      <vt:lpstr>The person will be confronted with expectations and requirements and also experience treatment, opportunities and events that will differ according to that person’s sex. </vt:lpstr>
      <vt:lpstr>As Simone de Beauvoir said, “One is not born a woman, one becomes one”</vt:lpstr>
      <vt:lpstr>Consequently, gender-sensitive policies and measures are designed to promote women in all spheres. </vt:lpstr>
      <vt:lpstr>United Nations Convention on the Elimination of All Forms of Discrimination against Women (CEDAW), </vt:lpstr>
      <vt:lpstr>By accepting CEDAW</vt:lpstr>
      <vt:lpstr>Gender mainstreaming</vt:lpstr>
      <vt:lpstr>PowerPoint Presentation</vt:lpstr>
      <vt:lpstr>empowerment</vt:lpstr>
      <vt:lpstr>"a struggle for women by men". : heforshe</vt:lpstr>
      <vt:lpstr>The private is political </vt:lpstr>
      <vt:lpstr>Spivak: «epistemic violence»</vt:lpstr>
      <vt:lpstr>Epistemic Violence in the Process of Othering</vt:lpstr>
      <vt:lpstr>Pierre Bourdieu: symbolic power </vt:lpstr>
      <vt:lpstr>Stemming from the concept of symbolic violence is epistemic violence, which focuses on the discourse involved in the practice of othering.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AHSS204</dc:title>
  <dc:creator>bahire</dc:creator>
  <cp:keywords/>
  <dc:description/>
  <cp:lastModifiedBy>Hanife Aliefendioglu</cp:lastModifiedBy>
  <cp:revision>3</cp:revision>
  <dcterms:created xsi:type="dcterms:W3CDTF">2016-09-26T13:23:42Z</dcterms:created>
  <dcterms:modified xsi:type="dcterms:W3CDTF">2019-10-04T10:15:34Z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0x0101009148F5A04DDD49CBA7127AADA5FB792B00AADE34325A8B49CDA8BB4DB53328F214003C54E1F49F2CA6408B44977CF2623ADE</vt:lpwstr>
  </property>
</Properties>
</file>