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2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4"/>
  </p:notesMasterIdLst>
  <p:sldIdLst>
    <p:sldId id="256" r:id="rId2"/>
    <p:sldId id="257" r:id="rId3"/>
    <p:sldId id="261" r:id="rId4"/>
    <p:sldId id="268" r:id="rId5"/>
    <p:sldId id="280" r:id="rId6"/>
    <p:sldId id="262" r:id="rId7"/>
    <p:sldId id="263" r:id="rId8"/>
    <p:sldId id="264" r:id="rId9"/>
    <p:sldId id="265" r:id="rId10"/>
    <p:sldId id="269" r:id="rId11"/>
    <p:sldId id="271" r:id="rId12"/>
    <p:sldId id="272" r:id="rId13"/>
    <p:sldId id="273" r:id="rId14"/>
    <p:sldId id="276" r:id="rId15"/>
    <p:sldId id="266" r:id="rId16"/>
    <p:sldId id="278" r:id="rId17"/>
    <p:sldId id="274" r:id="rId18"/>
    <p:sldId id="291" r:id="rId19"/>
    <p:sldId id="279" r:id="rId20"/>
    <p:sldId id="281" r:id="rId21"/>
    <p:sldId id="277" r:id="rId22"/>
    <p:sldId id="275" r:id="rId23"/>
    <p:sldId id="282" r:id="rId24"/>
    <p:sldId id="283" r:id="rId25"/>
    <p:sldId id="284" r:id="rId26"/>
    <p:sldId id="285" r:id="rId27"/>
    <p:sldId id="286" r:id="rId28"/>
    <p:sldId id="288" r:id="rId29"/>
    <p:sldId id="287" r:id="rId30"/>
    <p:sldId id="258" r:id="rId31"/>
    <p:sldId id="290" r:id="rId32"/>
    <p:sldId id="27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AD4F2-7C21-4A0E-B021-79920B21D112}" type="datetimeFigureOut">
              <a:rPr lang="en-US" smtClean="0"/>
              <a:t>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42211-1001-4C76-A703-25013C6EE66E}" type="slidenum">
              <a:rPr lang="en-US" smtClean="0"/>
              <a:t>‹#›</a:t>
            </a:fld>
            <a:endParaRPr lang="en-US"/>
          </a:p>
        </p:txBody>
      </p:sp>
    </p:spTree>
    <p:extLst>
      <p:ext uri="{BB962C8B-B14F-4D97-AF65-F5344CB8AC3E}">
        <p14:creationId xmlns:p14="http://schemas.microsoft.com/office/powerpoint/2010/main" val="4231616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342211-1001-4C76-A703-25013C6EE66E}" type="slidenum">
              <a:rPr lang="en-US" smtClean="0"/>
              <a:t>1</a:t>
            </a:fld>
            <a:endParaRPr lang="en-US"/>
          </a:p>
        </p:txBody>
      </p:sp>
    </p:spTree>
    <p:extLst>
      <p:ext uri="{BB962C8B-B14F-4D97-AF65-F5344CB8AC3E}">
        <p14:creationId xmlns:p14="http://schemas.microsoft.com/office/powerpoint/2010/main" val="47671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342211-1001-4C76-A703-25013C6EE66E}" type="slidenum">
              <a:rPr lang="en-US" smtClean="0"/>
              <a:t>5</a:t>
            </a:fld>
            <a:endParaRPr lang="en-US"/>
          </a:p>
        </p:txBody>
      </p:sp>
    </p:spTree>
    <p:extLst>
      <p:ext uri="{BB962C8B-B14F-4D97-AF65-F5344CB8AC3E}">
        <p14:creationId xmlns:p14="http://schemas.microsoft.com/office/powerpoint/2010/main" val="2168417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70D7803-1C04-45B8-8039-307F0DD1AED9}" type="datetime1">
              <a:rPr lang="en-US" smtClean="0"/>
              <a:t>11/8/2019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4D731CA-012C-4320-90C7-225CD91BE95E}"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5588620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572085-7578-4A56-8957-AC3E3FE3DE5B}" type="datetime1">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731CA-012C-4320-90C7-225CD91BE95E}" type="slidenum">
              <a:rPr lang="en-US" smtClean="0"/>
              <a:t>‹#›</a:t>
            </a:fld>
            <a:endParaRPr lang="en-US"/>
          </a:p>
        </p:txBody>
      </p:sp>
    </p:spTree>
    <p:extLst>
      <p:ext uri="{BB962C8B-B14F-4D97-AF65-F5344CB8AC3E}">
        <p14:creationId xmlns:p14="http://schemas.microsoft.com/office/powerpoint/2010/main" val="170293602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3B47BD-0BF3-436F-8C77-F05A43F11FEB}" type="datetime1">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731CA-012C-4320-90C7-225CD91BE95E}" type="slidenum">
              <a:rPr lang="en-US" smtClean="0"/>
              <a:t>‹#›</a:t>
            </a:fld>
            <a:endParaRPr lang="en-US"/>
          </a:p>
        </p:txBody>
      </p:sp>
    </p:spTree>
    <p:extLst>
      <p:ext uri="{BB962C8B-B14F-4D97-AF65-F5344CB8AC3E}">
        <p14:creationId xmlns:p14="http://schemas.microsoft.com/office/powerpoint/2010/main" val="205766450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5D03C4-3DE5-4369-BED1-2D9218061B59}" type="datetime1">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731CA-012C-4320-90C7-225CD91BE95E}" type="slidenum">
              <a:rPr lang="en-US" smtClean="0"/>
              <a:t>‹#›</a:t>
            </a:fld>
            <a:endParaRPr lang="en-US"/>
          </a:p>
        </p:txBody>
      </p:sp>
    </p:spTree>
    <p:extLst>
      <p:ext uri="{BB962C8B-B14F-4D97-AF65-F5344CB8AC3E}">
        <p14:creationId xmlns:p14="http://schemas.microsoft.com/office/powerpoint/2010/main" val="176360752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47C4FC5-B996-4A7D-8BB4-365DF8E0D482}" type="datetime1">
              <a:rPr lang="en-US" smtClean="0"/>
              <a:t>11/8/2019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4D731CA-012C-4320-90C7-225CD91BE95E}"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3365432676"/>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BB878D-86E8-4DE0-BB0E-D7DCAD1D4C96}" type="datetime1">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731CA-012C-4320-90C7-225CD91BE95E}" type="slidenum">
              <a:rPr lang="en-US" smtClean="0"/>
              <a:t>‹#›</a:t>
            </a:fld>
            <a:endParaRPr lang="en-US"/>
          </a:p>
        </p:txBody>
      </p:sp>
    </p:spTree>
    <p:extLst>
      <p:ext uri="{BB962C8B-B14F-4D97-AF65-F5344CB8AC3E}">
        <p14:creationId xmlns:p14="http://schemas.microsoft.com/office/powerpoint/2010/main" val="365362350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38B4F5-36C7-4FA0-BF33-AB9E17F46A03}" type="datetime1">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D731CA-012C-4320-90C7-225CD91BE95E}" type="slidenum">
              <a:rPr lang="en-US" smtClean="0"/>
              <a:t>‹#›</a:t>
            </a:fld>
            <a:endParaRPr lang="en-US"/>
          </a:p>
        </p:txBody>
      </p:sp>
    </p:spTree>
    <p:extLst>
      <p:ext uri="{BB962C8B-B14F-4D97-AF65-F5344CB8AC3E}">
        <p14:creationId xmlns:p14="http://schemas.microsoft.com/office/powerpoint/2010/main" val="19651447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D8DAF0-4677-41CC-9110-408D158D5250}" type="datetime1">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D731CA-012C-4320-90C7-225CD91BE95E}" type="slidenum">
              <a:rPr lang="en-US" smtClean="0"/>
              <a:t>‹#›</a:t>
            </a:fld>
            <a:endParaRPr lang="en-US"/>
          </a:p>
        </p:txBody>
      </p:sp>
    </p:spTree>
    <p:extLst>
      <p:ext uri="{BB962C8B-B14F-4D97-AF65-F5344CB8AC3E}">
        <p14:creationId xmlns:p14="http://schemas.microsoft.com/office/powerpoint/2010/main" val="41836823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2ED1E-AD13-4B10-AD53-C6470E35A0A7}" type="datetime1">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D731CA-012C-4320-90C7-225CD91BE95E}" type="slidenum">
              <a:rPr lang="en-US" smtClean="0"/>
              <a:t>‹#›</a:t>
            </a:fld>
            <a:endParaRPr lang="en-US"/>
          </a:p>
        </p:txBody>
      </p:sp>
    </p:spTree>
    <p:extLst>
      <p:ext uri="{BB962C8B-B14F-4D97-AF65-F5344CB8AC3E}">
        <p14:creationId xmlns:p14="http://schemas.microsoft.com/office/powerpoint/2010/main" val="106179252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4B5127E-8C83-4C3F-8706-33C99D5F8184}" type="datetime1">
              <a:rPr lang="en-US" smtClean="0"/>
              <a:t>11/8/2019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4D731CA-012C-4320-90C7-225CD91BE95E}"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436067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349472-6586-4307-8C26-886EBC125006}" type="datetime1">
              <a:rPr lang="en-US" smtClean="0"/>
              <a:t>11/8/2019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4D731CA-012C-4320-90C7-225CD91BE95E}"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4607420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39E6199-C8AC-481E-AE00-9C7D84080890}" type="datetime1">
              <a:rPr lang="en-US" smtClean="0"/>
              <a:t>11/8/2019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4D731CA-012C-4320-90C7-225CD91BE95E}"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27273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fGoWLWS4-kU&amp;list=PLvxPySPZndKWRrGyU6MbLo6YbeNQ__fj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youtube.com/watch?v=NMDJkWl7E2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4JYyHa03x-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3AF9Rjki0D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7990" y="2300287"/>
            <a:ext cx="8571897" cy="1036663"/>
          </a:xfrm>
        </p:spPr>
        <p:style>
          <a:lnRef idx="2">
            <a:schemeClr val="dk1"/>
          </a:lnRef>
          <a:fillRef idx="1">
            <a:schemeClr val="lt1"/>
          </a:fillRef>
          <a:effectRef idx="0">
            <a:schemeClr val="dk1"/>
          </a:effectRef>
          <a:fontRef idx="minor">
            <a:schemeClr val="dk1"/>
          </a:fontRef>
        </p:style>
        <p:txBody>
          <a:bodyPr/>
          <a:lstStyle/>
          <a:p>
            <a:r>
              <a:rPr lang="tr-TR" sz="6000" dirty="0" smtClean="0"/>
              <a:t>Dating VIOLENCE </a:t>
            </a:r>
            <a:r>
              <a:rPr lang="tr-TR" sz="4400" dirty="0" smtClean="0"/>
              <a:t>(Abuse)</a:t>
            </a:r>
            <a:endParaRPr lang="en-US" sz="4400" dirty="0"/>
          </a:p>
        </p:txBody>
      </p:sp>
      <p:sp>
        <p:nvSpPr>
          <p:cNvPr id="3" name="Subtitle 2"/>
          <p:cNvSpPr>
            <a:spLocks noGrp="1"/>
          </p:cNvSpPr>
          <p:nvPr>
            <p:ph type="subTitle" idx="1"/>
          </p:nvPr>
        </p:nvSpPr>
        <p:spPr/>
        <p:txBody>
          <a:bodyPr>
            <a:normAutofit lnSpcReduction="10000"/>
          </a:bodyPr>
          <a:lstStyle/>
          <a:p>
            <a:r>
              <a:rPr lang="tr-TR" dirty="0" err="1" smtClean="0"/>
              <a:t>Phd.C</a:t>
            </a:r>
            <a:r>
              <a:rPr lang="tr-TR" dirty="0" smtClean="0"/>
              <a:t>. </a:t>
            </a:r>
            <a:r>
              <a:rPr lang="tr-TR" dirty="0" smtClean="0"/>
              <a:t>Bilcan Bladanlı</a:t>
            </a:r>
          </a:p>
          <a:p>
            <a:r>
              <a:rPr lang="tr-TR" sz="1900" dirty="0" smtClean="0"/>
              <a:t>AHSS204 </a:t>
            </a:r>
            <a:r>
              <a:rPr lang="tr-TR" sz="1900" dirty="0" smtClean="0"/>
              <a:t>– </a:t>
            </a:r>
            <a:r>
              <a:rPr lang="tr-TR" sz="1900" dirty="0" err="1" smtClean="0"/>
              <a:t>November</a:t>
            </a:r>
            <a:r>
              <a:rPr lang="tr-TR" sz="1900" dirty="0" smtClean="0"/>
              <a:t> 2019</a:t>
            </a:r>
            <a:endParaRPr lang="tr-TR" sz="1900" dirty="0" smtClean="0"/>
          </a:p>
          <a:p>
            <a:r>
              <a:rPr lang="tr-TR" sz="1900" dirty="0" smtClean="0"/>
              <a:t>Bilcan.bladanli@cc.emu.edu.tr</a:t>
            </a:r>
            <a:endParaRPr lang="en-US" sz="19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3505" y="5226415"/>
            <a:ext cx="2667152" cy="1202960"/>
          </a:xfrm>
          <a:prstGeom prst="rect">
            <a:avLst/>
          </a:prstGeom>
        </p:spPr>
      </p:pic>
    </p:spTree>
    <p:extLst>
      <p:ext uri="{BB962C8B-B14F-4D97-AF65-F5344CB8AC3E}">
        <p14:creationId xmlns:p14="http://schemas.microsoft.com/office/powerpoint/2010/main" val="311782753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71475"/>
            <a:ext cx="10058400" cy="871538"/>
          </a:xfrm>
        </p:spPr>
        <p:txBody>
          <a:bodyPr/>
          <a:lstStyle/>
          <a:p>
            <a:r>
              <a:rPr lang="tr-TR" dirty="0"/>
              <a:t>DATING </a:t>
            </a:r>
            <a:r>
              <a:rPr lang="tr-TR" dirty="0" smtClean="0"/>
              <a:t>VIOLENCE</a:t>
            </a:r>
            <a:endParaRPr lang="en-US" dirty="0"/>
          </a:p>
        </p:txBody>
      </p:sp>
      <p:sp>
        <p:nvSpPr>
          <p:cNvPr id="3" name="Content Placeholder 2"/>
          <p:cNvSpPr>
            <a:spLocks noGrp="1"/>
          </p:cNvSpPr>
          <p:nvPr>
            <p:ph idx="1"/>
          </p:nvPr>
        </p:nvSpPr>
        <p:spPr>
          <a:xfrm>
            <a:off x="642938" y="971551"/>
            <a:ext cx="11315700" cy="5729288"/>
          </a:xfrm>
        </p:spPr>
        <p:txBody>
          <a:bodyPr>
            <a:normAutofit/>
          </a:bodyPr>
          <a:lstStyle/>
          <a:p>
            <a:pPr algn="just"/>
            <a:r>
              <a:rPr lang="tr-TR" sz="2400" b="1" dirty="0" smtClean="0"/>
              <a:t>A</a:t>
            </a:r>
            <a:r>
              <a:rPr lang="en-US" sz="2400" b="1" dirty="0" err="1" smtClean="0"/>
              <a:t>ccording</a:t>
            </a:r>
            <a:r>
              <a:rPr lang="en-US" sz="2400" b="1" dirty="0" smtClean="0"/>
              <a:t> </a:t>
            </a:r>
            <a:r>
              <a:rPr lang="en-US" sz="2400" b="1" dirty="0"/>
              <a:t>to the </a:t>
            </a:r>
            <a:r>
              <a:rPr lang="en-US" sz="2400" b="1" dirty="0" smtClean="0"/>
              <a:t>WHO</a:t>
            </a:r>
            <a:r>
              <a:rPr lang="tr-TR" sz="2400" b="1" dirty="0" smtClean="0"/>
              <a:t> </a:t>
            </a:r>
            <a:r>
              <a:rPr lang="tr-TR" sz="2400" b="1" dirty="0" smtClean="0"/>
              <a:t>People </a:t>
            </a:r>
            <a:r>
              <a:rPr lang="en-US" sz="2400" b="1" dirty="0" smtClean="0"/>
              <a:t>between </a:t>
            </a:r>
            <a:r>
              <a:rPr lang="en-US" sz="2400" b="1" dirty="0"/>
              <a:t>the ages of 18-25 </a:t>
            </a:r>
            <a:r>
              <a:rPr lang="en-US" sz="2400" b="1" dirty="0" smtClean="0"/>
              <a:t>are </a:t>
            </a:r>
            <a:r>
              <a:rPr lang="en-US" sz="2400" b="1" dirty="0"/>
              <a:t>categorized as adolescence period. Adolescence is the period when </a:t>
            </a:r>
            <a:r>
              <a:rPr lang="en-US" sz="2400" b="1" dirty="0" smtClean="0"/>
              <a:t>violence</a:t>
            </a:r>
            <a:r>
              <a:rPr lang="tr-TR" sz="2400" b="1" dirty="0" smtClean="0"/>
              <a:t> </a:t>
            </a:r>
            <a:r>
              <a:rPr lang="en-US" sz="2400" b="1" dirty="0" smtClean="0"/>
              <a:t>comes </a:t>
            </a:r>
            <a:r>
              <a:rPr lang="en-US" sz="2400" b="1" dirty="0"/>
              <a:t>forward. </a:t>
            </a:r>
            <a:endParaRPr lang="tr-TR" sz="2400" b="1" dirty="0" smtClean="0"/>
          </a:p>
          <a:p>
            <a:pPr algn="just"/>
            <a:r>
              <a:rPr lang="en-US" sz="2400" dirty="0" smtClean="0"/>
              <a:t>The </a:t>
            </a:r>
            <a:r>
              <a:rPr lang="en-US" sz="2400" dirty="0"/>
              <a:t>adolescence period is also the period when substance use, nutritional disorders, mental problems and risky behaviors and especially reproductive health problems frequently seen. </a:t>
            </a:r>
            <a:endParaRPr lang="tr-TR" sz="2400" dirty="0" smtClean="0"/>
          </a:p>
          <a:p>
            <a:pPr algn="just"/>
            <a:r>
              <a:rPr lang="en-US" sz="2400" i="1" dirty="0" smtClean="0"/>
              <a:t>In </a:t>
            </a:r>
            <a:r>
              <a:rPr lang="en-US" sz="2400" i="1" dirty="0"/>
              <a:t>addition, in the university years when the transition to adulthood becomes with cognitive, social and emotional changes, romantic relationships and having a partner </a:t>
            </a:r>
            <a:r>
              <a:rPr lang="en-US" sz="2400" i="1" dirty="0" smtClean="0"/>
              <a:t>become an </a:t>
            </a:r>
            <a:r>
              <a:rPr lang="en-US" sz="2400" i="1" dirty="0"/>
              <a:t>important role in the </a:t>
            </a:r>
            <a:r>
              <a:rPr lang="en-US" sz="2400" b="1" i="1" dirty="0"/>
              <a:t>development of the individual. </a:t>
            </a:r>
            <a:endParaRPr lang="tr-TR" sz="2400" b="1" i="1" dirty="0" smtClean="0"/>
          </a:p>
          <a:p>
            <a:pPr algn="just"/>
            <a:r>
              <a:rPr lang="en-US" sz="2400" b="1" dirty="0"/>
              <a:t>Dating relationships also contribute to the </a:t>
            </a:r>
            <a:r>
              <a:rPr lang="en-US" sz="2400" b="1" dirty="0" smtClean="0"/>
              <a:t>socialization of </a:t>
            </a:r>
            <a:r>
              <a:rPr lang="en-US" sz="2400" b="1" dirty="0"/>
              <a:t>young people by forming their identity and independence from their </a:t>
            </a:r>
            <a:r>
              <a:rPr lang="en-US" sz="2400" b="1" dirty="0" smtClean="0"/>
              <a:t>parents</a:t>
            </a:r>
            <a:r>
              <a:rPr lang="en-US" sz="2400" b="1" dirty="0"/>
              <a:t>. </a:t>
            </a:r>
            <a:endParaRPr lang="tr-TR" sz="2400" b="1" dirty="0"/>
          </a:p>
          <a:p>
            <a:pPr algn="just"/>
            <a:r>
              <a:rPr lang="en-US" sz="2400" dirty="0"/>
              <a:t>In addition, from their relationships young people learn about </a:t>
            </a:r>
            <a:r>
              <a:rPr lang="en-US" sz="2400" b="1" dirty="0"/>
              <a:t>cooperation</a:t>
            </a:r>
            <a:r>
              <a:rPr lang="en-US" sz="2400" dirty="0"/>
              <a:t> with their partners, mutual understanding, responsibility and social duties. </a:t>
            </a:r>
            <a:endParaRPr lang="tr-TR" sz="2400" dirty="0"/>
          </a:p>
          <a:p>
            <a:pPr algn="just"/>
            <a:endParaRPr lang="en-US" sz="2400" dirty="0"/>
          </a:p>
        </p:txBody>
      </p:sp>
      <p:sp>
        <p:nvSpPr>
          <p:cNvPr id="4" name="Slide Number Placeholder 3"/>
          <p:cNvSpPr>
            <a:spLocks noGrp="1"/>
          </p:cNvSpPr>
          <p:nvPr>
            <p:ph type="sldNum" sz="quarter" idx="12"/>
          </p:nvPr>
        </p:nvSpPr>
        <p:spPr/>
        <p:txBody>
          <a:bodyPr/>
          <a:lstStyle/>
          <a:p>
            <a:fld id="{94D731CA-012C-4320-90C7-225CD91BE95E}" type="slidenum">
              <a:rPr lang="en-US" smtClean="0"/>
              <a:t>10</a:t>
            </a:fld>
            <a:endParaRPr lang="en-US"/>
          </a:p>
        </p:txBody>
      </p:sp>
    </p:spTree>
    <p:extLst>
      <p:ext uri="{BB962C8B-B14F-4D97-AF65-F5344CB8AC3E}">
        <p14:creationId xmlns:p14="http://schemas.microsoft.com/office/powerpoint/2010/main" val="368657829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663" y="271463"/>
            <a:ext cx="11301411" cy="6343650"/>
          </a:xfrm>
        </p:spPr>
        <p:txBody>
          <a:bodyPr>
            <a:normAutofit/>
          </a:bodyPr>
          <a:lstStyle/>
          <a:p>
            <a:pPr algn="just"/>
            <a:r>
              <a:rPr lang="en-US" sz="2400" dirty="0" smtClean="0"/>
              <a:t>Individuals </a:t>
            </a:r>
            <a:r>
              <a:rPr lang="en-US" sz="2400" dirty="0"/>
              <a:t>who are involved in dating can sometimes resort to violent behaviors towards their date in order to solve the problems they experience (</a:t>
            </a:r>
            <a:r>
              <a:rPr lang="en-US" sz="2400" dirty="0" err="1"/>
              <a:t>Atakay</a:t>
            </a:r>
            <a:r>
              <a:rPr lang="en-US" sz="2400" dirty="0"/>
              <a:t>, 2014</a:t>
            </a:r>
            <a:r>
              <a:rPr lang="en-US" sz="2400" dirty="0" smtClean="0"/>
              <a:t>).</a:t>
            </a:r>
            <a:endParaRPr lang="tr-TR" sz="2400" dirty="0" smtClean="0"/>
          </a:p>
          <a:p>
            <a:pPr algn="just"/>
            <a:r>
              <a:rPr lang="en-US" sz="2400" dirty="0" smtClean="0"/>
              <a:t>According </a:t>
            </a:r>
            <a:r>
              <a:rPr lang="en-US" sz="2400" dirty="0"/>
              <a:t>to Office of Women’s Health in the U.S. Department of Health and Human Services (2017); </a:t>
            </a:r>
            <a:endParaRPr lang="tr-TR" sz="2400" dirty="0"/>
          </a:p>
          <a:p>
            <a:pPr algn="just"/>
            <a:r>
              <a:rPr lang="en-US" sz="2400" i="1" dirty="0"/>
              <a:t>“</a:t>
            </a:r>
            <a:r>
              <a:rPr lang="en-US" sz="2400" b="1" i="1" dirty="0"/>
              <a:t>Dating violence </a:t>
            </a:r>
            <a:r>
              <a:rPr lang="en-US" sz="2400" i="1" dirty="0"/>
              <a:t>is physical, sexual, emotional, or verbal abuse from a romantic or sexual partner.” </a:t>
            </a:r>
            <a:endParaRPr lang="tr-TR" sz="2400" i="1" dirty="0" smtClean="0"/>
          </a:p>
          <a:p>
            <a:pPr algn="just"/>
            <a:r>
              <a:rPr lang="en-US" sz="2400" dirty="0"/>
              <a:t>It is </a:t>
            </a:r>
            <a:r>
              <a:rPr lang="en-US" sz="2400" dirty="0" smtClean="0"/>
              <a:t>a </a:t>
            </a:r>
            <a:r>
              <a:rPr lang="en-US" sz="2400" dirty="0"/>
              <a:t>type of</a:t>
            </a:r>
            <a:r>
              <a:rPr lang="en-US" sz="2400" b="1" dirty="0"/>
              <a:t> </a:t>
            </a:r>
            <a:r>
              <a:rPr lang="en-US" sz="2400" b="1" dirty="0">
                <a:solidFill>
                  <a:srgbClr val="FF0000"/>
                </a:solidFill>
              </a:rPr>
              <a:t>interpersonal violence</a:t>
            </a:r>
            <a:r>
              <a:rPr lang="en-US" sz="2400" dirty="0"/>
              <a:t>. </a:t>
            </a:r>
            <a:endParaRPr lang="tr-TR" sz="2400" i="1" dirty="0"/>
          </a:p>
          <a:p>
            <a:pPr algn="just"/>
            <a:r>
              <a:rPr lang="en-US" sz="2400" dirty="0" smtClean="0"/>
              <a:t>According </a:t>
            </a:r>
            <a:r>
              <a:rPr lang="en-US" sz="2400" dirty="0"/>
              <a:t>to the researches this type of violence is often starts with </a:t>
            </a:r>
            <a:r>
              <a:rPr lang="en-US" sz="2400" b="1" dirty="0"/>
              <a:t>verbal and/or emotional abuse</a:t>
            </a:r>
            <a:r>
              <a:rPr lang="tr-TR" sz="2400" dirty="0"/>
              <a:t>.</a:t>
            </a:r>
            <a:endParaRPr lang="en-US" sz="24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661" y="4500563"/>
            <a:ext cx="7507414" cy="2114550"/>
          </a:xfrm>
          <a:prstGeom prst="rect">
            <a:avLst/>
          </a:prstGeom>
        </p:spPr>
      </p:pic>
      <p:sp>
        <p:nvSpPr>
          <p:cNvPr id="2" name="Slide Number Placeholder 1"/>
          <p:cNvSpPr>
            <a:spLocks noGrp="1"/>
          </p:cNvSpPr>
          <p:nvPr>
            <p:ph type="sldNum" sz="quarter" idx="12"/>
          </p:nvPr>
        </p:nvSpPr>
        <p:spPr/>
        <p:txBody>
          <a:bodyPr/>
          <a:lstStyle/>
          <a:p>
            <a:fld id="{94D731CA-012C-4320-90C7-225CD91BE95E}" type="slidenum">
              <a:rPr lang="en-US" smtClean="0"/>
              <a:t>11</a:t>
            </a:fld>
            <a:endParaRPr lang="en-US"/>
          </a:p>
        </p:txBody>
      </p:sp>
    </p:spTree>
    <p:extLst>
      <p:ext uri="{BB962C8B-B14F-4D97-AF65-F5344CB8AC3E}">
        <p14:creationId xmlns:p14="http://schemas.microsoft.com/office/powerpoint/2010/main" val="9514156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088" y="2528888"/>
            <a:ext cx="11387137" cy="4124324"/>
          </a:xfrm>
        </p:spPr>
        <p:txBody>
          <a:bodyPr>
            <a:noAutofit/>
          </a:bodyPr>
          <a:lstStyle/>
          <a:p>
            <a:pPr algn="just"/>
            <a:r>
              <a:rPr lang="en-US" sz="2400" dirty="0"/>
              <a:t>According to </a:t>
            </a:r>
            <a:r>
              <a:rPr lang="en-US" sz="2400" i="1" dirty="0"/>
              <a:t>The National Domestic Violence Hotline </a:t>
            </a:r>
            <a:r>
              <a:rPr lang="en-US" sz="2400" dirty="0"/>
              <a:t>(2018), relationships may not be </a:t>
            </a:r>
            <a:r>
              <a:rPr lang="en-US" sz="2400" b="1" dirty="0"/>
              <a:t>visibly abusive </a:t>
            </a:r>
            <a:r>
              <a:rPr lang="en-US" sz="2400" dirty="0"/>
              <a:t>from the beginning. </a:t>
            </a:r>
            <a:endParaRPr lang="tr-TR" sz="2400" dirty="0" smtClean="0"/>
          </a:p>
          <a:p>
            <a:pPr algn="just"/>
            <a:r>
              <a:rPr lang="en-US" sz="2400" dirty="0" smtClean="0"/>
              <a:t>Possessive </a:t>
            </a:r>
            <a:r>
              <a:rPr lang="en-US" sz="2400" dirty="0"/>
              <a:t>and controlling behaviors </a:t>
            </a:r>
            <a:r>
              <a:rPr lang="en-US" sz="2400" b="1" dirty="0"/>
              <a:t>don’t appear suddenly</a:t>
            </a:r>
            <a:r>
              <a:rPr lang="en-US" sz="2400" dirty="0"/>
              <a:t>, yet emerge and increase as the relationship grows (The National Domestic Violence Hotline, 2018). </a:t>
            </a:r>
            <a:endParaRPr lang="tr-TR" sz="2400" dirty="0" smtClean="0"/>
          </a:p>
          <a:p>
            <a:pPr algn="just"/>
            <a:r>
              <a:rPr lang="en-US" sz="2400" dirty="0" smtClean="0"/>
              <a:t>There </a:t>
            </a:r>
            <a:r>
              <a:rPr lang="en-US" sz="2400" dirty="0"/>
              <a:t>is </a:t>
            </a:r>
            <a:r>
              <a:rPr lang="en-US" sz="2400" b="1" dirty="0"/>
              <a:t>no specific time </a:t>
            </a:r>
            <a:r>
              <a:rPr lang="en-US" sz="2400" dirty="0"/>
              <a:t>to occur for the dating abuse, it can be arise even on the first date of couples. </a:t>
            </a:r>
            <a:endParaRPr lang="tr-TR" sz="2400" dirty="0" smtClean="0"/>
          </a:p>
          <a:p>
            <a:pPr algn="just"/>
            <a:r>
              <a:rPr lang="en-US" sz="2400" dirty="0" smtClean="0"/>
              <a:t>Dating </a:t>
            </a:r>
            <a:r>
              <a:rPr lang="en-US" sz="2400" dirty="0"/>
              <a:t>abuse/violence is defined by the </a:t>
            </a:r>
            <a:r>
              <a:rPr lang="en-US" sz="2400" b="1" i="1" dirty="0"/>
              <a:t>repetition</a:t>
            </a:r>
            <a:r>
              <a:rPr lang="en-US" sz="2400" i="1" dirty="0"/>
              <a:t> of certain behavior patterns</a:t>
            </a:r>
            <a:r>
              <a:rPr lang="en-US" sz="2400" dirty="0"/>
              <a:t>; but that does not </a:t>
            </a:r>
            <a:r>
              <a:rPr lang="en-US" sz="2400" dirty="0" smtClean="0"/>
              <a:t>mean that the first act was not violence. </a:t>
            </a:r>
            <a:endParaRPr lang="tr-TR" sz="2400" dirty="0" smtClean="0"/>
          </a:p>
          <a:p>
            <a:pPr algn="just"/>
            <a:r>
              <a:rPr lang="en-US" sz="2400" dirty="0"/>
              <a:t>It is also within the scope of dating violence to decide what to wear, where to go, or whom to meet with.</a:t>
            </a:r>
            <a:endParaRPr lang="tr-TR" sz="2400" dirty="0"/>
          </a:p>
          <a:p>
            <a:pPr algn="just"/>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3171" y="156182"/>
            <a:ext cx="4216441" cy="2372706"/>
          </a:xfrm>
          <a:prstGeom prst="rect">
            <a:avLst/>
          </a:prstGeom>
        </p:spPr>
      </p:pic>
      <p:sp>
        <p:nvSpPr>
          <p:cNvPr id="2" name="Slide Number Placeholder 1"/>
          <p:cNvSpPr>
            <a:spLocks noGrp="1"/>
          </p:cNvSpPr>
          <p:nvPr>
            <p:ph type="sldNum" sz="quarter" idx="12"/>
          </p:nvPr>
        </p:nvSpPr>
        <p:spPr/>
        <p:txBody>
          <a:bodyPr/>
          <a:lstStyle/>
          <a:p>
            <a:fld id="{94D731CA-012C-4320-90C7-225CD91BE95E}" type="slidenum">
              <a:rPr lang="en-US" smtClean="0"/>
              <a:t>12</a:t>
            </a:fld>
            <a:endParaRPr lang="en-US"/>
          </a:p>
        </p:txBody>
      </p:sp>
    </p:spTree>
    <p:extLst>
      <p:ext uri="{BB962C8B-B14F-4D97-AF65-F5344CB8AC3E}">
        <p14:creationId xmlns:p14="http://schemas.microsoft.com/office/powerpoint/2010/main" val="94822825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513" y="2686050"/>
            <a:ext cx="11329987" cy="4171950"/>
          </a:xfrm>
        </p:spPr>
        <p:txBody>
          <a:bodyPr>
            <a:noAutofit/>
          </a:bodyPr>
          <a:lstStyle/>
          <a:p>
            <a:pPr algn="just"/>
            <a:r>
              <a:rPr lang="en-US" sz="2400" dirty="0" smtClean="0"/>
              <a:t>The </a:t>
            </a:r>
            <a:r>
              <a:rPr lang="en-US" sz="2400" dirty="0"/>
              <a:t>subject of violence generally accepts this as a sign of </a:t>
            </a:r>
            <a:r>
              <a:rPr lang="en-US" sz="2400" b="1" dirty="0" smtClean="0"/>
              <a:t>love</a:t>
            </a:r>
            <a:r>
              <a:rPr lang="tr-TR" sz="2400" dirty="0" smtClean="0"/>
              <a:t>. </a:t>
            </a:r>
            <a:r>
              <a:rPr lang="en-US" sz="2400" i="1" dirty="0" smtClean="0"/>
              <a:t>"He/she </a:t>
            </a:r>
            <a:r>
              <a:rPr lang="en-US" sz="2400" i="1" dirty="0"/>
              <a:t>loves me, jealous of me, takes care of me"</a:t>
            </a:r>
            <a:r>
              <a:rPr lang="en-US" sz="2400" dirty="0"/>
              <a:t>. But these kinds of jealous behaviors are the clearest examples of </a:t>
            </a:r>
            <a:r>
              <a:rPr lang="en-US" sz="2400" b="1" dirty="0"/>
              <a:t>dating violence</a:t>
            </a:r>
            <a:r>
              <a:rPr lang="en-US" sz="2400" dirty="0"/>
              <a:t>. </a:t>
            </a:r>
            <a:endParaRPr lang="tr-TR" sz="2400" dirty="0" smtClean="0"/>
          </a:p>
          <a:p>
            <a:pPr algn="just"/>
            <a:r>
              <a:rPr lang="en-US" sz="2400" b="1" dirty="0" smtClean="0"/>
              <a:t>Jealousy</a:t>
            </a:r>
            <a:r>
              <a:rPr lang="en-US" sz="2400" dirty="0" smtClean="0"/>
              <a:t> </a:t>
            </a:r>
            <a:r>
              <a:rPr lang="en-US" sz="2400" dirty="0"/>
              <a:t>is a strong warning for </a:t>
            </a:r>
            <a:r>
              <a:rPr lang="en-US" sz="2400" dirty="0">
                <a:solidFill>
                  <a:srgbClr val="FF0000"/>
                </a:solidFill>
              </a:rPr>
              <a:t>negative</a:t>
            </a:r>
            <a:r>
              <a:rPr lang="en-US" sz="2400" dirty="0"/>
              <a:t> behavior, such as </a:t>
            </a:r>
            <a:r>
              <a:rPr lang="en-US" sz="2400" b="1" dirty="0"/>
              <a:t>controlling</a:t>
            </a:r>
            <a:r>
              <a:rPr lang="en-US" sz="2400" dirty="0"/>
              <a:t> the person opposite and being in </a:t>
            </a:r>
            <a:r>
              <a:rPr lang="en-US" sz="2400" b="1" dirty="0"/>
              <a:t>repressive</a:t>
            </a:r>
            <a:r>
              <a:rPr lang="en-US" sz="2400" dirty="0"/>
              <a:t> positions. </a:t>
            </a:r>
            <a:endParaRPr lang="tr-TR" sz="2400" dirty="0" smtClean="0"/>
          </a:p>
          <a:p>
            <a:pPr algn="just"/>
            <a:r>
              <a:rPr lang="en-US" sz="2400" dirty="0" smtClean="0"/>
              <a:t>In </a:t>
            </a:r>
            <a:r>
              <a:rPr lang="en-US" sz="2400" dirty="0"/>
              <a:t>2017 an association called </a:t>
            </a:r>
            <a:r>
              <a:rPr lang="en-US" sz="2400" dirty="0" err="1" smtClean="0"/>
              <a:t>Cinsel</a:t>
            </a:r>
            <a:r>
              <a:rPr lang="en-US" sz="2400" dirty="0" smtClean="0"/>
              <a:t> </a:t>
            </a:r>
            <a:r>
              <a:rPr lang="en-US" sz="2400" dirty="0" err="1"/>
              <a:t>Şiddetle</a:t>
            </a:r>
            <a:r>
              <a:rPr lang="en-US" sz="2400" dirty="0"/>
              <a:t> </a:t>
            </a:r>
            <a:r>
              <a:rPr lang="en-US" sz="2400" dirty="0" err="1"/>
              <a:t>Mücadele</a:t>
            </a:r>
            <a:r>
              <a:rPr lang="en-US" sz="2400" dirty="0"/>
              <a:t> </a:t>
            </a:r>
            <a:r>
              <a:rPr lang="en-US" sz="2400" dirty="0" err="1" smtClean="0"/>
              <a:t>Derneği</a:t>
            </a:r>
            <a:r>
              <a:rPr lang="en-US" sz="2400" dirty="0" smtClean="0"/>
              <a:t> </a:t>
            </a:r>
            <a:r>
              <a:rPr lang="en-US" sz="2400" dirty="0"/>
              <a:t>in Turkey did a project called “Ne </a:t>
            </a:r>
            <a:r>
              <a:rPr lang="en-US" sz="2400" dirty="0" err="1"/>
              <a:t>Var</a:t>
            </a:r>
            <a:r>
              <a:rPr lang="en-US" sz="2400" dirty="0"/>
              <a:t> Ne </a:t>
            </a:r>
            <a:r>
              <a:rPr lang="en-US" sz="2400" dirty="0" err="1"/>
              <a:t>Yok</a:t>
            </a:r>
            <a:r>
              <a:rPr lang="en-US" sz="2400" dirty="0"/>
              <a:t> </a:t>
            </a:r>
            <a:r>
              <a:rPr lang="en-US" sz="2400" dirty="0" err="1"/>
              <a:t>Projesi</a:t>
            </a:r>
            <a:r>
              <a:rPr lang="en-US" sz="2400" dirty="0"/>
              <a:t>”. According to the results of the survey which is conducted with 3153 young people studying in seven different high schools in Istanbul, </a:t>
            </a:r>
            <a:r>
              <a:rPr lang="en-US" sz="2400" dirty="0">
                <a:solidFill>
                  <a:srgbClr val="FF0000"/>
                </a:solidFill>
              </a:rPr>
              <a:t>if a behavior is not sufficiently </a:t>
            </a:r>
            <a:r>
              <a:rPr lang="en-US" sz="2400" b="1" dirty="0">
                <a:solidFill>
                  <a:srgbClr val="FF0000"/>
                </a:solidFill>
              </a:rPr>
              <a:t>physical</a:t>
            </a:r>
            <a:r>
              <a:rPr lang="en-US" sz="2400" dirty="0">
                <a:solidFill>
                  <a:srgbClr val="FF0000"/>
                </a:solidFill>
              </a:rPr>
              <a:t>, the participants are less likely to describe it as "violence". </a:t>
            </a:r>
            <a:endParaRPr lang="tr-TR" sz="2400" dirty="0" smtClean="0">
              <a:solidFill>
                <a:srgbClr val="FF0000"/>
              </a:solidFill>
            </a:endParaRPr>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16910" r="14315"/>
          <a:stretch/>
        </p:blipFill>
        <p:spPr>
          <a:xfrm>
            <a:off x="4706679" y="157162"/>
            <a:ext cx="2606975" cy="2528888"/>
          </a:xfrm>
          <a:prstGeom prst="rect">
            <a:avLst/>
          </a:prstGeom>
        </p:spPr>
      </p:pic>
      <p:sp>
        <p:nvSpPr>
          <p:cNvPr id="2" name="Slide Number Placeholder 1"/>
          <p:cNvSpPr>
            <a:spLocks noGrp="1"/>
          </p:cNvSpPr>
          <p:nvPr>
            <p:ph type="sldNum" sz="quarter" idx="12"/>
          </p:nvPr>
        </p:nvSpPr>
        <p:spPr/>
        <p:txBody>
          <a:bodyPr/>
          <a:lstStyle/>
          <a:p>
            <a:fld id="{94D731CA-012C-4320-90C7-225CD91BE95E}" type="slidenum">
              <a:rPr lang="en-US" smtClean="0"/>
              <a:t>13</a:t>
            </a:fld>
            <a:endParaRPr lang="en-US"/>
          </a:p>
        </p:txBody>
      </p:sp>
    </p:spTree>
    <p:extLst>
      <p:ext uri="{BB962C8B-B14F-4D97-AF65-F5344CB8AC3E}">
        <p14:creationId xmlns:p14="http://schemas.microsoft.com/office/powerpoint/2010/main" val="205412246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226" y="2838452"/>
            <a:ext cx="11534774" cy="4019548"/>
          </a:xfrm>
        </p:spPr>
        <p:txBody>
          <a:bodyPr>
            <a:normAutofit/>
          </a:bodyPr>
          <a:lstStyle/>
          <a:p>
            <a:pPr algn="just"/>
            <a:r>
              <a:rPr lang="en-US" sz="2400" dirty="0"/>
              <a:t>This results clearly shows us that adolescents </a:t>
            </a:r>
            <a:r>
              <a:rPr lang="en-US" sz="2400" b="1" dirty="0">
                <a:solidFill>
                  <a:srgbClr val="FF0000"/>
                </a:solidFill>
              </a:rPr>
              <a:t>do not really know </a:t>
            </a:r>
            <a:r>
              <a:rPr lang="en-US" sz="2400" dirty="0"/>
              <a:t>much about the concept of </a:t>
            </a:r>
            <a:r>
              <a:rPr lang="en-US" sz="2400" b="1" dirty="0">
                <a:solidFill>
                  <a:srgbClr val="FF0000"/>
                </a:solidFill>
              </a:rPr>
              <a:t>violence</a:t>
            </a:r>
            <a:r>
              <a:rPr lang="en-US" sz="2400" dirty="0"/>
              <a:t> and that they are not good at </a:t>
            </a:r>
            <a:r>
              <a:rPr lang="en-US" sz="2400" b="1" dirty="0">
                <a:solidFill>
                  <a:srgbClr val="FF0000"/>
                </a:solidFill>
              </a:rPr>
              <a:t>defining and describing </a:t>
            </a:r>
            <a:r>
              <a:rPr lang="en-US" sz="2400" dirty="0"/>
              <a:t>violence</a:t>
            </a:r>
            <a:r>
              <a:rPr lang="en-US" sz="2400" dirty="0" smtClean="0"/>
              <a:t>.</a:t>
            </a:r>
            <a:endParaRPr lang="tr-TR" sz="2400" dirty="0" smtClean="0"/>
          </a:p>
          <a:p>
            <a:pPr algn="just"/>
            <a:r>
              <a:rPr lang="en-US" sz="2400" dirty="0" smtClean="0"/>
              <a:t>Furthermore</a:t>
            </a:r>
            <a:r>
              <a:rPr lang="en-US" sz="2400" dirty="0"/>
              <a:t>, according to the research conducted in Turkey by </a:t>
            </a:r>
            <a:r>
              <a:rPr lang="en-US" sz="2400" dirty="0" err="1"/>
              <a:t>Özcebe</a:t>
            </a:r>
            <a:r>
              <a:rPr lang="en-US" sz="2400" dirty="0"/>
              <a:t> et al. (2002), </a:t>
            </a:r>
            <a:r>
              <a:rPr lang="en-US" sz="2400" b="1" dirty="0"/>
              <a:t>31.6% </a:t>
            </a:r>
            <a:r>
              <a:rPr lang="en-US" sz="2400" dirty="0"/>
              <a:t>of the 148 university students who participated in the survey stated that, they were a friend of one who exposed to violence during the dating relationship and </a:t>
            </a:r>
            <a:r>
              <a:rPr lang="en-US" sz="2400" b="1" dirty="0"/>
              <a:t>87.8% </a:t>
            </a:r>
            <a:r>
              <a:rPr lang="en-US" sz="2400" dirty="0"/>
              <a:t>of them were </a:t>
            </a:r>
            <a:r>
              <a:rPr lang="en-US" sz="2400" b="1" dirty="0" smtClean="0"/>
              <a:t>female</a:t>
            </a:r>
            <a:r>
              <a:rPr lang="en-US" sz="2400" dirty="0" smtClean="0"/>
              <a:t>.</a:t>
            </a:r>
            <a:endParaRPr lang="tr-TR" sz="2400" dirty="0" smtClean="0"/>
          </a:p>
          <a:p>
            <a:pPr algn="just"/>
            <a:r>
              <a:rPr lang="en-US" sz="2400" dirty="0" smtClean="0"/>
              <a:t>And </a:t>
            </a:r>
            <a:r>
              <a:rPr lang="en-US" sz="2400" dirty="0"/>
              <a:t>also, according to a survey conducted in 2008 on students studying at two different nursing colleges in Ankara-Turkey, 1 out of every 5 students is subjected to dating violence (</a:t>
            </a:r>
            <a:r>
              <a:rPr lang="en-US" sz="2400" dirty="0" err="1"/>
              <a:t>Aslan</a:t>
            </a:r>
            <a:r>
              <a:rPr lang="en-US" sz="2400" dirty="0"/>
              <a:t>, </a:t>
            </a:r>
            <a:r>
              <a:rPr lang="en-US" sz="2400" dirty="0" err="1"/>
              <a:t>Vefikuluçay</a:t>
            </a:r>
            <a:r>
              <a:rPr lang="en-US" sz="2400" dirty="0"/>
              <a:t>, </a:t>
            </a:r>
            <a:r>
              <a:rPr lang="en-US" sz="2400" dirty="0" err="1"/>
              <a:t>Zeyneloğlu</a:t>
            </a:r>
            <a:r>
              <a:rPr lang="en-US" sz="2400" dirty="0"/>
              <a:t>, </a:t>
            </a:r>
            <a:r>
              <a:rPr lang="en-US" sz="2400" dirty="0" err="1"/>
              <a:t>Erdost</a:t>
            </a:r>
            <a:r>
              <a:rPr lang="en-US" sz="2400" dirty="0"/>
              <a:t>, &amp; </a:t>
            </a:r>
            <a:r>
              <a:rPr lang="en-US" sz="2400" dirty="0" err="1"/>
              <a:t>Temel</a:t>
            </a:r>
            <a:r>
              <a:rPr lang="en-US" sz="2400" dirty="0"/>
              <a:t>, 2008).</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1063" y="114301"/>
            <a:ext cx="2724150" cy="2724150"/>
          </a:xfrm>
          <a:prstGeom prst="rect">
            <a:avLst/>
          </a:prstGeom>
        </p:spPr>
      </p:pic>
      <p:sp>
        <p:nvSpPr>
          <p:cNvPr id="2" name="Slide Number Placeholder 1"/>
          <p:cNvSpPr>
            <a:spLocks noGrp="1"/>
          </p:cNvSpPr>
          <p:nvPr>
            <p:ph type="sldNum" sz="quarter" idx="12"/>
          </p:nvPr>
        </p:nvSpPr>
        <p:spPr/>
        <p:txBody>
          <a:bodyPr/>
          <a:lstStyle/>
          <a:p>
            <a:fld id="{94D731CA-012C-4320-90C7-225CD91BE95E}" type="slidenum">
              <a:rPr lang="en-US" smtClean="0"/>
              <a:t>14</a:t>
            </a:fld>
            <a:endParaRPr lang="en-US"/>
          </a:p>
        </p:txBody>
      </p:sp>
    </p:spTree>
    <p:extLst>
      <p:ext uri="{BB962C8B-B14F-4D97-AF65-F5344CB8AC3E}">
        <p14:creationId xmlns:p14="http://schemas.microsoft.com/office/powerpoint/2010/main" val="287493531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3303" y="29454"/>
            <a:ext cx="5134000" cy="316682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9194" y="3255193"/>
            <a:ext cx="3602807" cy="3602807"/>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0519" b="8866"/>
          <a:stretch/>
        </p:blipFill>
        <p:spPr>
          <a:xfrm>
            <a:off x="8797303" y="0"/>
            <a:ext cx="3394698" cy="3225739"/>
          </a:xfrm>
          <a:prstGeom prst="rect">
            <a:avLst/>
          </a:prstGeom>
        </p:spPr>
      </p:pic>
      <p:pic>
        <p:nvPicPr>
          <p:cNvPr id="16" name="Content Placeholder 15"/>
          <p:cNvPicPr>
            <a:picLocks noGrp="1" noChangeAspect="1"/>
          </p:cNvPicPr>
          <p:nvPr>
            <p:ph idx="1"/>
          </p:nvPr>
        </p:nvPicPr>
        <p:blipFill rotWithShape="1">
          <a:blip r:embed="rId5">
            <a:extLst>
              <a:ext uri="{28A0092B-C50C-407E-A947-70E740481C1C}">
                <a14:useLocalDpi xmlns:a14="http://schemas.microsoft.com/office/drawing/2010/main" val="0"/>
              </a:ext>
            </a:extLst>
          </a:blip>
          <a:srcRect l="3767" b="11037"/>
          <a:stretch/>
        </p:blipFill>
        <p:spPr>
          <a:xfrm>
            <a:off x="28950" y="0"/>
            <a:ext cx="3634353" cy="3225740"/>
          </a:xfr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l="3596" t="8078" r="4675" b="27529"/>
          <a:stretch/>
        </p:blipFill>
        <p:spPr>
          <a:xfrm>
            <a:off x="28951" y="3225739"/>
            <a:ext cx="5285999" cy="3632261"/>
          </a:xfrm>
          <a:prstGeom prst="rect">
            <a:avLst/>
          </a:prstGeom>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l="4796" t="4952" r="6083" b="4473"/>
          <a:stretch/>
        </p:blipFill>
        <p:spPr>
          <a:xfrm>
            <a:off x="5314951" y="3255192"/>
            <a:ext cx="3274244" cy="3602808"/>
          </a:xfrm>
          <a:prstGeom prst="rect">
            <a:avLst/>
          </a:prstGeom>
        </p:spPr>
      </p:pic>
      <p:sp>
        <p:nvSpPr>
          <p:cNvPr id="2" name="Slide Number Placeholder 1"/>
          <p:cNvSpPr>
            <a:spLocks noGrp="1"/>
          </p:cNvSpPr>
          <p:nvPr>
            <p:ph type="sldNum" sz="quarter" idx="12"/>
          </p:nvPr>
        </p:nvSpPr>
        <p:spPr/>
        <p:txBody>
          <a:bodyPr/>
          <a:lstStyle/>
          <a:p>
            <a:fld id="{94D731CA-012C-4320-90C7-225CD91BE95E}" type="slidenum">
              <a:rPr lang="en-US" smtClean="0"/>
              <a:t>15</a:t>
            </a:fld>
            <a:endParaRPr lang="en-US"/>
          </a:p>
        </p:txBody>
      </p:sp>
    </p:spTree>
    <p:extLst>
      <p:ext uri="{BB962C8B-B14F-4D97-AF65-F5344CB8AC3E}">
        <p14:creationId xmlns:p14="http://schemas.microsoft.com/office/powerpoint/2010/main" val="317675813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350" y="0"/>
            <a:ext cx="11677650" cy="6858000"/>
          </a:xfrm>
        </p:spPr>
      </p:pic>
      <p:sp>
        <p:nvSpPr>
          <p:cNvPr id="3" name="Slide Number Placeholder 2"/>
          <p:cNvSpPr>
            <a:spLocks noGrp="1"/>
          </p:cNvSpPr>
          <p:nvPr>
            <p:ph type="sldNum" sz="quarter" idx="12"/>
          </p:nvPr>
        </p:nvSpPr>
        <p:spPr/>
        <p:txBody>
          <a:bodyPr/>
          <a:lstStyle/>
          <a:p>
            <a:fld id="{94D731CA-012C-4320-90C7-225CD91BE95E}" type="slidenum">
              <a:rPr lang="en-US" smtClean="0"/>
              <a:t>16</a:t>
            </a:fld>
            <a:endParaRPr lang="en-US"/>
          </a:p>
        </p:txBody>
      </p:sp>
    </p:spTree>
    <p:extLst>
      <p:ext uri="{BB962C8B-B14F-4D97-AF65-F5344CB8AC3E}">
        <p14:creationId xmlns:p14="http://schemas.microsoft.com/office/powerpoint/2010/main" val="79011904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9236" y="42864"/>
            <a:ext cx="9601200" cy="700088"/>
          </a:xfrm>
        </p:spPr>
        <p:txBody>
          <a:bodyPr/>
          <a:lstStyle/>
          <a:p>
            <a:r>
              <a:rPr lang="tr-TR" dirty="0" smtClean="0"/>
              <a:t>TYPES OF DATING VIOLENCE</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600" t="4374" r="2814" b="5152"/>
          <a:stretch/>
        </p:blipFill>
        <p:spPr>
          <a:xfrm>
            <a:off x="671513" y="642939"/>
            <a:ext cx="11520487" cy="6215062"/>
          </a:xfrm>
        </p:spPr>
      </p:pic>
      <p:sp>
        <p:nvSpPr>
          <p:cNvPr id="3" name="Slide Number Placeholder 2"/>
          <p:cNvSpPr>
            <a:spLocks noGrp="1"/>
          </p:cNvSpPr>
          <p:nvPr>
            <p:ph type="sldNum" sz="quarter" idx="12"/>
          </p:nvPr>
        </p:nvSpPr>
        <p:spPr/>
        <p:txBody>
          <a:bodyPr/>
          <a:lstStyle/>
          <a:p>
            <a:fld id="{94D731CA-012C-4320-90C7-225CD91BE95E}" type="slidenum">
              <a:rPr lang="en-US" smtClean="0"/>
              <a:t>17</a:t>
            </a:fld>
            <a:endParaRPr lang="en-US"/>
          </a:p>
        </p:txBody>
      </p:sp>
    </p:spTree>
    <p:extLst>
      <p:ext uri="{BB962C8B-B14F-4D97-AF65-F5344CB8AC3E}">
        <p14:creationId xmlns:p14="http://schemas.microsoft.com/office/powerpoint/2010/main" val="58418121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b="1" dirty="0" smtClean="0"/>
              <a:t>No is </a:t>
            </a:r>
            <a:r>
              <a:rPr lang="tr-TR" b="1" dirty="0" smtClean="0">
                <a:solidFill>
                  <a:srgbClr val="FF0000"/>
                </a:solidFill>
              </a:rPr>
              <a:t>NO!</a:t>
            </a:r>
            <a:endParaRPr lang="en-US" b="1" dirty="0">
              <a:solidFill>
                <a:srgbClr val="FF0000"/>
              </a:solidFill>
            </a:endParaRPr>
          </a:p>
        </p:txBody>
      </p:sp>
      <p:sp>
        <p:nvSpPr>
          <p:cNvPr id="3" name="Content Placeholder 2"/>
          <p:cNvSpPr>
            <a:spLocks noGrp="1"/>
          </p:cNvSpPr>
          <p:nvPr>
            <p:ph idx="1"/>
          </p:nvPr>
        </p:nvSpPr>
        <p:spPr>
          <a:xfrm>
            <a:off x="1371600" y="1543050"/>
            <a:ext cx="9601200" cy="4324350"/>
          </a:xfrm>
        </p:spPr>
        <p:txBody>
          <a:bodyPr/>
          <a:lstStyle/>
          <a:p>
            <a:pPr algn="ctr"/>
            <a:r>
              <a:rPr lang="en-US" dirty="0">
                <a:hlinkClick r:id="rId2"/>
              </a:rPr>
              <a:t>https://</a:t>
            </a:r>
            <a:r>
              <a:rPr lang="en-US" dirty="0" smtClean="0">
                <a:hlinkClick r:id="rId2"/>
              </a:rPr>
              <a:t>www.youtube.com/watch?v=fGoWLWS4-kU&amp;list=PLvxPySPZndKWRrGyU6MbLo6YbeNQ</a:t>
            </a:r>
            <a:r>
              <a:rPr lang="en-US" dirty="0">
                <a:hlinkClick r:id="rId2"/>
              </a:rPr>
              <a:t>__</a:t>
            </a:r>
            <a:r>
              <a:rPr lang="en-US" dirty="0" smtClean="0">
                <a:hlinkClick r:id="rId2"/>
              </a:rPr>
              <a:t>fjG</a:t>
            </a:r>
            <a:endParaRPr lang="tr-TR" dirty="0" smtClean="0"/>
          </a:p>
          <a:p>
            <a:pPr algn="ctr"/>
            <a:r>
              <a:rPr lang="tr-TR" sz="4800" dirty="0" smtClean="0"/>
              <a:t>What is CONSENT! ???</a:t>
            </a:r>
            <a:endParaRPr lang="en-US" sz="4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360" t="22038" r="9345" b="21254"/>
          <a:stretch/>
        </p:blipFill>
        <p:spPr>
          <a:xfrm>
            <a:off x="3286125" y="3414153"/>
            <a:ext cx="5729288" cy="2858059"/>
          </a:xfrm>
          <a:prstGeom prst="rect">
            <a:avLst/>
          </a:prstGeom>
        </p:spPr>
      </p:pic>
      <p:sp>
        <p:nvSpPr>
          <p:cNvPr id="5" name="Slide Number Placeholder 4"/>
          <p:cNvSpPr>
            <a:spLocks noGrp="1"/>
          </p:cNvSpPr>
          <p:nvPr>
            <p:ph type="sldNum" sz="quarter" idx="12"/>
          </p:nvPr>
        </p:nvSpPr>
        <p:spPr/>
        <p:txBody>
          <a:bodyPr/>
          <a:lstStyle/>
          <a:p>
            <a:fld id="{94D731CA-012C-4320-90C7-225CD91BE95E}" type="slidenum">
              <a:rPr lang="en-US" smtClean="0"/>
              <a:t>18</a:t>
            </a:fld>
            <a:endParaRPr lang="en-US"/>
          </a:p>
        </p:txBody>
      </p:sp>
    </p:spTree>
    <p:extLst>
      <p:ext uri="{BB962C8B-B14F-4D97-AF65-F5344CB8AC3E}">
        <p14:creationId xmlns:p14="http://schemas.microsoft.com/office/powerpoint/2010/main" val="408722447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133" r="4176" b="12962"/>
          <a:stretch/>
        </p:blipFill>
        <p:spPr>
          <a:xfrm>
            <a:off x="699163" y="0"/>
            <a:ext cx="11373776" cy="6858000"/>
          </a:xfrm>
        </p:spPr>
      </p:pic>
      <p:sp>
        <p:nvSpPr>
          <p:cNvPr id="3" name="Slide Number Placeholder 2"/>
          <p:cNvSpPr>
            <a:spLocks noGrp="1"/>
          </p:cNvSpPr>
          <p:nvPr>
            <p:ph type="sldNum" sz="quarter" idx="12"/>
          </p:nvPr>
        </p:nvSpPr>
        <p:spPr/>
        <p:txBody>
          <a:bodyPr/>
          <a:lstStyle/>
          <a:p>
            <a:fld id="{94D731CA-012C-4320-90C7-225CD91BE95E}" type="slidenum">
              <a:rPr lang="en-US" smtClean="0"/>
              <a:t>19</a:t>
            </a:fld>
            <a:endParaRPr lang="en-US"/>
          </a:p>
        </p:txBody>
      </p:sp>
    </p:spTree>
    <p:extLst>
      <p:ext uri="{BB962C8B-B14F-4D97-AF65-F5344CB8AC3E}">
        <p14:creationId xmlns:p14="http://schemas.microsoft.com/office/powerpoint/2010/main" val="148918774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3" y="242887"/>
            <a:ext cx="9729788" cy="842963"/>
          </a:xfrm>
        </p:spPr>
        <p:txBody>
          <a:bodyPr>
            <a:normAutofit/>
          </a:bodyPr>
          <a:lstStyle/>
          <a:p>
            <a:r>
              <a:rPr lang="tr-TR" dirty="0" smtClean="0"/>
              <a:t>WHAT IS VIOLENCE?</a:t>
            </a:r>
            <a:endParaRPr lang="en-US" dirty="0"/>
          </a:p>
        </p:txBody>
      </p:sp>
      <p:sp>
        <p:nvSpPr>
          <p:cNvPr id="3" name="Content Placeholder 2"/>
          <p:cNvSpPr>
            <a:spLocks noGrp="1"/>
          </p:cNvSpPr>
          <p:nvPr>
            <p:ph idx="1"/>
          </p:nvPr>
        </p:nvSpPr>
        <p:spPr>
          <a:xfrm>
            <a:off x="742950" y="842963"/>
            <a:ext cx="11315700" cy="5843587"/>
          </a:xfrm>
        </p:spPr>
        <p:txBody>
          <a:bodyPr>
            <a:normAutofit/>
          </a:bodyPr>
          <a:lstStyle/>
          <a:p>
            <a:pPr algn="just"/>
            <a:r>
              <a:rPr lang="en-US" sz="2600" dirty="0"/>
              <a:t>As </a:t>
            </a:r>
            <a:r>
              <a:rPr lang="en-US" sz="2600" dirty="0" smtClean="0"/>
              <a:t>stated </a:t>
            </a:r>
            <a:r>
              <a:rPr lang="en-US" sz="2600" dirty="0"/>
              <a:t>by World Health Organization (WHO) in the World report on violence and health (WRVH) (2002), violence is</a:t>
            </a:r>
            <a:r>
              <a:rPr lang="en-US" sz="2600" dirty="0" smtClean="0"/>
              <a:t>;</a:t>
            </a:r>
            <a:endParaRPr lang="tr-TR" sz="2600" dirty="0" smtClean="0"/>
          </a:p>
          <a:p>
            <a:pPr algn="just"/>
            <a:endParaRPr lang="en-US" sz="2600" dirty="0"/>
          </a:p>
          <a:p>
            <a:pPr algn="just"/>
            <a:r>
              <a:rPr lang="en-US" sz="2600" b="1" i="1" dirty="0"/>
              <a:t>The </a:t>
            </a:r>
            <a:r>
              <a:rPr lang="en-US" sz="2600" b="1" i="1" dirty="0">
                <a:solidFill>
                  <a:srgbClr val="FF0000"/>
                </a:solidFill>
              </a:rPr>
              <a:t>intentional</a:t>
            </a:r>
            <a:r>
              <a:rPr lang="en-US" sz="2600" b="1" i="1" dirty="0"/>
              <a:t> use of physical force or </a:t>
            </a:r>
            <a:r>
              <a:rPr lang="en-US" sz="2600" b="1" i="1" dirty="0" smtClean="0"/>
              <a:t>power,</a:t>
            </a:r>
            <a:endParaRPr lang="tr-TR" sz="2600" b="1" i="1" dirty="0" smtClean="0"/>
          </a:p>
          <a:p>
            <a:pPr algn="just"/>
            <a:r>
              <a:rPr lang="en-US" sz="2600" b="1" i="1" dirty="0" smtClean="0"/>
              <a:t>threatened </a:t>
            </a:r>
            <a:r>
              <a:rPr lang="en-US" sz="2600" b="1" i="1" dirty="0"/>
              <a:t>or </a:t>
            </a:r>
            <a:r>
              <a:rPr lang="en-US" sz="2600" b="1" i="1" dirty="0" smtClean="0"/>
              <a:t>actual,</a:t>
            </a:r>
            <a:endParaRPr lang="tr-TR" sz="2600" b="1" i="1" dirty="0" smtClean="0"/>
          </a:p>
          <a:p>
            <a:pPr algn="just"/>
            <a:r>
              <a:rPr lang="en-US" sz="2600" b="1" i="1" dirty="0" smtClean="0"/>
              <a:t>against </a:t>
            </a:r>
            <a:r>
              <a:rPr lang="en-US" sz="2600" b="1" i="1" dirty="0"/>
              <a:t>oneself, another </a:t>
            </a:r>
            <a:r>
              <a:rPr lang="en-US" sz="2600" b="1" i="1" dirty="0" smtClean="0"/>
              <a:t>person,</a:t>
            </a:r>
            <a:endParaRPr lang="tr-TR" sz="2600" b="1" i="1" dirty="0" smtClean="0"/>
          </a:p>
          <a:p>
            <a:pPr algn="just"/>
            <a:r>
              <a:rPr lang="en-US" sz="2600" b="1" i="1" dirty="0" smtClean="0"/>
              <a:t>or </a:t>
            </a:r>
            <a:r>
              <a:rPr lang="en-US" sz="2600" b="1" i="1" dirty="0"/>
              <a:t>against a group or </a:t>
            </a:r>
            <a:r>
              <a:rPr lang="en-US" sz="2600" b="1" i="1" dirty="0" smtClean="0"/>
              <a:t>community,</a:t>
            </a:r>
            <a:endParaRPr lang="tr-TR" sz="2600" b="1" i="1" dirty="0" smtClean="0"/>
          </a:p>
          <a:p>
            <a:pPr algn="just"/>
            <a:r>
              <a:rPr lang="en-US" sz="2600" b="1" i="1" dirty="0" smtClean="0"/>
              <a:t>which </a:t>
            </a:r>
            <a:r>
              <a:rPr lang="en-US" sz="2600" b="1" i="1" dirty="0"/>
              <a:t>either results in or has a high likelihood of resulting in injury, death, psychological harm, </a:t>
            </a:r>
            <a:r>
              <a:rPr lang="en-US" sz="2600" b="1" i="1" dirty="0" err="1"/>
              <a:t>maldevelopment</a:t>
            </a:r>
            <a:r>
              <a:rPr lang="en-US" sz="2600" b="1" i="1" dirty="0"/>
              <a:t>, or deprivation</a:t>
            </a:r>
            <a:r>
              <a:rPr lang="en-US" sz="2600" b="1" i="1" dirty="0" smtClean="0"/>
              <a:t>.</a:t>
            </a:r>
            <a:endParaRPr lang="tr-TR" sz="2600" b="1" i="1" dirty="0" smtClean="0"/>
          </a:p>
          <a:p>
            <a:endParaRPr lang="en-US" dirty="0"/>
          </a:p>
        </p:txBody>
      </p:sp>
      <p:sp>
        <p:nvSpPr>
          <p:cNvPr id="4" name="Slide Number Placeholder 3"/>
          <p:cNvSpPr>
            <a:spLocks noGrp="1"/>
          </p:cNvSpPr>
          <p:nvPr>
            <p:ph type="sldNum" sz="quarter" idx="12"/>
          </p:nvPr>
        </p:nvSpPr>
        <p:spPr/>
        <p:txBody>
          <a:bodyPr/>
          <a:lstStyle/>
          <a:p>
            <a:fld id="{94D731CA-012C-4320-90C7-225CD91BE95E}" type="slidenum">
              <a:rPr lang="en-US" smtClean="0"/>
              <a:t>2</a:t>
            </a:fld>
            <a:endParaRPr lang="en-US"/>
          </a:p>
        </p:txBody>
      </p:sp>
    </p:spTree>
    <p:extLst>
      <p:ext uri="{BB962C8B-B14F-4D97-AF65-F5344CB8AC3E}">
        <p14:creationId xmlns:p14="http://schemas.microsoft.com/office/powerpoint/2010/main" val="16031584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900363"/>
            <a:ext cx="9601200" cy="1485900"/>
          </a:xfrm>
        </p:spPr>
        <p:txBody>
          <a:bodyPr/>
          <a:lstStyle/>
          <a:p>
            <a:pPr algn="ctr"/>
            <a:r>
              <a:rPr lang="tr-TR" dirty="0" smtClean="0"/>
              <a:t>HOW THIS KIND OF RELATIONSIP CONTINUES?</a:t>
            </a:r>
            <a:endParaRPr lang="en-US" dirty="0"/>
          </a:p>
        </p:txBody>
      </p:sp>
      <p:sp>
        <p:nvSpPr>
          <p:cNvPr id="3" name="Content Placeholder 2"/>
          <p:cNvSpPr>
            <a:spLocks noGrp="1"/>
          </p:cNvSpPr>
          <p:nvPr>
            <p:ph idx="1"/>
          </p:nvPr>
        </p:nvSpPr>
        <p:spPr>
          <a:xfrm>
            <a:off x="1371600" y="1200150"/>
            <a:ext cx="9601200" cy="4667250"/>
          </a:xfrm>
        </p:spPr>
        <p:txBody>
          <a:bodyPr/>
          <a:lstStyle/>
          <a:p>
            <a:pPr algn="ctr"/>
            <a:r>
              <a:rPr lang="tr-TR" b="1" dirty="0">
                <a:solidFill>
                  <a:srgbClr val="FF0000"/>
                </a:solidFill>
              </a:rPr>
              <a:t>Warning Signs: </a:t>
            </a:r>
            <a:endParaRPr lang="tr-TR" b="1" dirty="0" smtClean="0">
              <a:solidFill>
                <a:srgbClr val="FF0000"/>
              </a:solidFill>
              <a:hlinkClick r:id="rId2"/>
            </a:endParaRPr>
          </a:p>
          <a:p>
            <a:pPr algn="ctr"/>
            <a:r>
              <a:rPr lang="en-US" dirty="0" smtClean="0">
                <a:hlinkClick r:id="rId2"/>
              </a:rPr>
              <a:t>https</a:t>
            </a:r>
            <a:r>
              <a:rPr lang="en-US" dirty="0">
                <a:hlinkClick r:id="rId2"/>
              </a:rPr>
              <a:t>://www.youtube.com/watch?v=NMDJkWl7E2A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478" y="4386263"/>
            <a:ext cx="7741444" cy="1831801"/>
          </a:xfrm>
          <a:prstGeom prst="rect">
            <a:avLst/>
          </a:prstGeom>
        </p:spPr>
      </p:pic>
      <p:sp>
        <p:nvSpPr>
          <p:cNvPr id="5" name="Slide Number Placeholder 4"/>
          <p:cNvSpPr>
            <a:spLocks noGrp="1"/>
          </p:cNvSpPr>
          <p:nvPr>
            <p:ph type="sldNum" sz="quarter" idx="12"/>
          </p:nvPr>
        </p:nvSpPr>
        <p:spPr/>
        <p:txBody>
          <a:bodyPr/>
          <a:lstStyle/>
          <a:p>
            <a:fld id="{94D731CA-012C-4320-90C7-225CD91BE95E}" type="slidenum">
              <a:rPr lang="en-US" smtClean="0"/>
              <a:t>20</a:t>
            </a:fld>
            <a:endParaRPr lang="en-US"/>
          </a:p>
        </p:txBody>
      </p:sp>
    </p:spTree>
    <p:extLst>
      <p:ext uri="{BB962C8B-B14F-4D97-AF65-F5344CB8AC3E}">
        <p14:creationId xmlns:p14="http://schemas.microsoft.com/office/powerpoint/2010/main" val="869655593"/>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245" t="3174" r="5861" b="4243"/>
          <a:stretch/>
        </p:blipFill>
        <p:spPr>
          <a:xfrm>
            <a:off x="742950" y="1"/>
            <a:ext cx="11449050" cy="6715124"/>
          </a:xfrm>
        </p:spPr>
      </p:pic>
      <p:sp>
        <p:nvSpPr>
          <p:cNvPr id="2" name="Slide Number Placeholder 1"/>
          <p:cNvSpPr>
            <a:spLocks noGrp="1"/>
          </p:cNvSpPr>
          <p:nvPr>
            <p:ph type="sldNum" sz="quarter" idx="12"/>
          </p:nvPr>
        </p:nvSpPr>
        <p:spPr/>
        <p:txBody>
          <a:bodyPr/>
          <a:lstStyle/>
          <a:p>
            <a:fld id="{94D731CA-012C-4320-90C7-225CD91BE95E}" type="slidenum">
              <a:rPr lang="en-US" smtClean="0"/>
              <a:t>21</a:t>
            </a:fld>
            <a:endParaRPr lang="en-US"/>
          </a:p>
        </p:txBody>
      </p:sp>
    </p:spTree>
    <p:extLst>
      <p:ext uri="{BB962C8B-B14F-4D97-AF65-F5344CB8AC3E}">
        <p14:creationId xmlns:p14="http://schemas.microsoft.com/office/powerpoint/2010/main" val="70687702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8714" y="0"/>
            <a:ext cx="10015536" cy="6719333"/>
          </a:xfrm>
        </p:spPr>
      </p:pic>
      <p:sp>
        <p:nvSpPr>
          <p:cNvPr id="2" name="Slide Number Placeholder 1"/>
          <p:cNvSpPr>
            <a:spLocks noGrp="1"/>
          </p:cNvSpPr>
          <p:nvPr>
            <p:ph type="sldNum" sz="quarter" idx="12"/>
          </p:nvPr>
        </p:nvSpPr>
        <p:spPr/>
        <p:txBody>
          <a:bodyPr/>
          <a:lstStyle/>
          <a:p>
            <a:fld id="{94D731CA-012C-4320-90C7-225CD91BE95E}" type="slidenum">
              <a:rPr lang="en-US" smtClean="0"/>
              <a:t>22</a:t>
            </a:fld>
            <a:endParaRPr lang="en-US"/>
          </a:p>
        </p:txBody>
      </p:sp>
    </p:spTree>
    <p:extLst>
      <p:ext uri="{BB962C8B-B14F-4D97-AF65-F5344CB8AC3E}">
        <p14:creationId xmlns:p14="http://schemas.microsoft.com/office/powerpoint/2010/main" val="135671486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Why we insist on...</a:t>
            </a:r>
            <a:endParaRPr lang="en-US" dirty="0"/>
          </a:p>
        </p:txBody>
      </p:sp>
      <p:sp>
        <p:nvSpPr>
          <p:cNvPr id="3" name="Content Placeholder 2"/>
          <p:cNvSpPr>
            <a:spLocks noGrp="1"/>
          </p:cNvSpPr>
          <p:nvPr>
            <p:ph idx="1"/>
          </p:nvPr>
        </p:nvSpPr>
        <p:spPr>
          <a:xfrm>
            <a:off x="714375" y="1428749"/>
            <a:ext cx="11477625" cy="5286375"/>
          </a:xfrm>
        </p:spPr>
        <p:txBody>
          <a:bodyPr>
            <a:normAutofit/>
          </a:bodyPr>
          <a:lstStyle/>
          <a:p>
            <a:pPr algn="just"/>
            <a:r>
              <a:rPr lang="en-US" sz="2400" dirty="0"/>
              <a:t>People who have never been abused often wonder </a:t>
            </a:r>
            <a:r>
              <a:rPr lang="en-US" sz="2400" b="1" dirty="0">
                <a:solidFill>
                  <a:srgbClr val="FF0000"/>
                </a:solidFill>
              </a:rPr>
              <a:t>why</a:t>
            </a:r>
            <a:r>
              <a:rPr lang="en-US" sz="2400" dirty="0">
                <a:solidFill>
                  <a:srgbClr val="FF0000"/>
                </a:solidFill>
              </a:rPr>
              <a:t> </a:t>
            </a:r>
            <a:r>
              <a:rPr lang="en-US" sz="2400" dirty="0"/>
              <a:t>a person wouldn’t just leave an abusive relationship. They don’t understand that breaking up can be more complicated than it </a:t>
            </a:r>
            <a:r>
              <a:rPr lang="en-US" sz="2400" dirty="0" smtClean="0"/>
              <a:t>seems</a:t>
            </a:r>
            <a:r>
              <a:rPr lang="tr-TR" sz="2400" dirty="0"/>
              <a:t>(Loveisrespect.org).</a:t>
            </a:r>
            <a:endParaRPr lang="en-US" sz="2400" dirty="0"/>
          </a:p>
          <a:p>
            <a:pPr algn="just"/>
            <a:r>
              <a:rPr lang="en-US" sz="2400" dirty="0" smtClean="0"/>
              <a:t>There </a:t>
            </a:r>
            <a:r>
              <a:rPr lang="en-US" sz="2400" dirty="0"/>
              <a:t>are many reasons why people stay in abusive relationships</a:t>
            </a:r>
            <a:r>
              <a:rPr lang="en-US" sz="2400" dirty="0" smtClean="0"/>
              <a:t>.</a:t>
            </a:r>
            <a:r>
              <a:rPr lang="tr-TR" sz="2400" dirty="0" smtClean="0"/>
              <a:t> There are some of the </a:t>
            </a:r>
            <a:r>
              <a:rPr lang="tr-TR" sz="2400" b="1" dirty="0" smtClean="0"/>
              <a:t>Myths</a:t>
            </a:r>
            <a:r>
              <a:rPr lang="tr-TR" sz="2400" dirty="0" smtClean="0"/>
              <a:t>..</a:t>
            </a:r>
            <a:r>
              <a:rPr lang="en-US" sz="2400" dirty="0" smtClean="0"/>
              <a:t>.</a:t>
            </a:r>
            <a:r>
              <a:rPr lang="tr-TR" sz="2400" dirty="0" smtClean="0"/>
              <a:t> </a:t>
            </a:r>
          </a:p>
          <a:p>
            <a:pPr algn="just"/>
            <a:r>
              <a:rPr lang="tr-TR" sz="2400" dirty="0" smtClean="0">
                <a:solidFill>
                  <a:srgbClr val="FF0000"/>
                </a:solidFill>
              </a:rPr>
              <a:t>A relationship is better than having nothing...</a:t>
            </a:r>
          </a:p>
          <a:p>
            <a:pPr algn="just"/>
            <a:r>
              <a:rPr lang="tr-TR" sz="2400" dirty="0" smtClean="0">
                <a:solidFill>
                  <a:srgbClr val="FF0000"/>
                </a:solidFill>
              </a:rPr>
              <a:t>Not knowing what is really violence.</a:t>
            </a:r>
            <a:endParaRPr lang="tr-TR" sz="2400" dirty="0">
              <a:solidFill>
                <a:srgbClr val="FF0000"/>
              </a:solidFill>
            </a:endParaRPr>
          </a:p>
          <a:p>
            <a:pPr algn="just"/>
            <a:r>
              <a:rPr lang="tr-TR" sz="2400" dirty="0" smtClean="0">
                <a:solidFill>
                  <a:srgbClr val="FF0000"/>
                </a:solidFill>
              </a:rPr>
              <a:t>May not having another relationship to compare with.</a:t>
            </a:r>
            <a:endParaRPr lang="tr-TR" sz="2400" dirty="0">
              <a:solidFill>
                <a:srgbClr val="FF0000"/>
              </a:solidFill>
            </a:endParaRPr>
          </a:p>
          <a:p>
            <a:pPr algn="just"/>
            <a:r>
              <a:rPr lang="tr-TR" sz="2400" dirty="0" smtClean="0">
                <a:solidFill>
                  <a:srgbClr val="FF0000"/>
                </a:solidFill>
              </a:rPr>
              <a:t>This is how the love is... Effect of media, </a:t>
            </a:r>
            <a:r>
              <a:rPr lang="en-US" sz="2400" dirty="0">
                <a:solidFill>
                  <a:srgbClr val="FF0000"/>
                </a:solidFill>
              </a:rPr>
              <a:t>excessive jealousy, ownership and violence is presented as an indicator of love.</a:t>
            </a:r>
            <a:endParaRPr lang="tr-TR" sz="2400" dirty="0" smtClean="0">
              <a:solidFill>
                <a:srgbClr val="FF0000"/>
              </a:solidFill>
            </a:endParaRPr>
          </a:p>
          <a:p>
            <a:pPr algn="just"/>
            <a:r>
              <a:rPr lang="tr-TR" sz="2400" dirty="0" smtClean="0">
                <a:solidFill>
                  <a:srgbClr val="FF0000"/>
                </a:solidFill>
              </a:rPr>
              <a:t>I</a:t>
            </a:r>
            <a:r>
              <a:rPr lang="en-US" sz="2400" dirty="0" smtClean="0">
                <a:solidFill>
                  <a:srgbClr val="FF0000"/>
                </a:solidFill>
              </a:rPr>
              <a:t>'m </a:t>
            </a:r>
            <a:r>
              <a:rPr lang="en-US" sz="2400" dirty="0">
                <a:solidFill>
                  <a:srgbClr val="FF0000"/>
                </a:solidFill>
              </a:rPr>
              <a:t>in love with </a:t>
            </a:r>
            <a:r>
              <a:rPr lang="en-US" sz="2400" dirty="0" smtClean="0">
                <a:solidFill>
                  <a:srgbClr val="FF0000"/>
                </a:solidFill>
              </a:rPr>
              <a:t>him</a:t>
            </a:r>
            <a:r>
              <a:rPr lang="tr-TR" sz="2400" dirty="0" smtClean="0">
                <a:solidFill>
                  <a:srgbClr val="FF0000"/>
                </a:solidFill>
              </a:rPr>
              <a:t>/her</a:t>
            </a:r>
            <a:r>
              <a:rPr lang="en-US" sz="2400" dirty="0" smtClean="0">
                <a:solidFill>
                  <a:srgbClr val="FF0000"/>
                </a:solidFill>
              </a:rPr>
              <a:t>. </a:t>
            </a:r>
            <a:r>
              <a:rPr lang="tr-TR" sz="2400" dirty="0" smtClean="0">
                <a:solidFill>
                  <a:srgbClr val="FF0000"/>
                </a:solidFill>
              </a:rPr>
              <a:t>I want to</a:t>
            </a:r>
            <a:r>
              <a:rPr lang="en-US" sz="2400" dirty="0" smtClean="0">
                <a:solidFill>
                  <a:srgbClr val="FF0000"/>
                </a:solidFill>
              </a:rPr>
              <a:t> end</a:t>
            </a:r>
            <a:r>
              <a:rPr lang="tr-TR" sz="2400" dirty="0" smtClean="0">
                <a:solidFill>
                  <a:srgbClr val="FF0000"/>
                </a:solidFill>
              </a:rPr>
              <a:t> </a:t>
            </a:r>
            <a:r>
              <a:rPr lang="en-US" sz="2400" dirty="0" smtClean="0">
                <a:solidFill>
                  <a:srgbClr val="FF0000"/>
                </a:solidFill>
              </a:rPr>
              <a:t>violence, </a:t>
            </a:r>
            <a:r>
              <a:rPr lang="en-US" sz="2400" dirty="0">
                <a:solidFill>
                  <a:srgbClr val="FF0000"/>
                </a:solidFill>
              </a:rPr>
              <a:t>but </a:t>
            </a:r>
            <a:r>
              <a:rPr lang="en-US" sz="2400" dirty="0" smtClean="0">
                <a:solidFill>
                  <a:srgbClr val="FF0000"/>
                </a:solidFill>
              </a:rPr>
              <a:t>continue</a:t>
            </a:r>
            <a:r>
              <a:rPr lang="tr-TR" sz="2400" dirty="0" smtClean="0">
                <a:solidFill>
                  <a:srgbClr val="FF0000"/>
                </a:solidFill>
              </a:rPr>
              <a:t> </a:t>
            </a:r>
            <a:r>
              <a:rPr lang="en-US" sz="2400" dirty="0" smtClean="0">
                <a:solidFill>
                  <a:srgbClr val="FF0000"/>
                </a:solidFill>
              </a:rPr>
              <a:t>the relationship</a:t>
            </a:r>
            <a:r>
              <a:rPr lang="tr-TR" sz="2400" dirty="0" smtClean="0">
                <a:solidFill>
                  <a:srgbClr val="FF0000"/>
                </a:solidFill>
              </a:rPr>
              <a:t>.</a:t>
            </a:r>
            <a:endParaRPr lang="en-US"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94D731CA-012C-4320-90C7-225CD91BE95E}" type="slidenum">
              <a:rPr lang="en-US" smtClean="0"/>
              <a:t>23</a:t>
            </a:fld>
            <a:endParaRPr lang="en-US"/>
          </a:p>
        </p:txBody>
      </p:sp>
    </p:spTree>
    <p:extLst>
      <p:ext uri="{BB962C8B-B14F-4D97-AF65-F5344CB8AC3E}">
        <p14:creationId xmlns:p14="http://schemas.microsoft.com/office/powerpoint/2010/main" val="47710714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88" y="214313"/>
            <a:ext cx="9815512" cy="785813"/>
          </a:xfrm>
        </p:spPr>
        <p:txBody>
          <a:bodyPr>
            <a:normAutofit fontScale="90000"/>
          </a:bodyPr>
          <a:lstStyle/>
          <a:p>
            <a:r>
              <a:rPr lang="en-US" dirty="0"/>
              <a:t>Conflicting Emotions</a:t>
            </a:r>
            <a:br>
              <a:rPr lang="en-US" dirty="0"/>
            </a:br>
            <a:endParaRPr lang="en-US" dirty="0"/>
          </a:p>
        </p:txBody>
      </p:sp>
      <p:sp>
        <p:nvSpPr>
          <p:cNvPr id="3" name="Content Placeholder 2"/>
          <p:cNvSpPr>
            <a:spLocks noGrp="1"/>
          </p:cNvSpPr>
          <p:nvPr>
            <p:ph idx="1"/>
          </p:nvPr>
        </p:nvSpPr>
        <p:spPr>
          <a:xfrm>
            <a:off x="642938" y="1000125"/>
            <a:ext cx="11549062" cy="5657849"/>
          </a:xfrm>
        </p:spPr>
        <p:txBody>
          <a:bodyPr>
            <a:normAutofit/>
          </a:bodyPr>
          <a:lstStyle/>
          <a:p>
            <a:pPr algn="just"/>
            <a:r>
              <a:rPr lang="en-US" b="1" dirty="0" smtClean="0"/>
              <a:t>Fear</a:t>
            </a:r>
            <a:r>
              <a:rPr lang="en-US" b="1" dirty="0"/>
              <a:t>: </a:t>
            </a:r>
            <a:r>
              <a:rPr lang="en-US" dirty="0"/>
              <a:t>Your friend may be </a:t>
            </a:r>
            <a:r>
              <a:rPr lang="en-US" b="1" dirty="0">
                <a:solidFill>
                  <a:srgbClr val="FF0000"/>
                </a:solidFill>
              </a:rPr>
              <a:t>afraid of what will happen </a:t>
            </a:r>
            <a:r>
              <a:rPr lang="en-US" dirty="0"/>
              <a:t>if they decide to leave the relationship. If your friend has been threatened by their partner, family or friends, they may not feel safe leaving.</a:t>
            </a:r>
          </a:p>
          <a:p>
            <a:pPr algn="just"/>
            <a:r>
              <a:rPr lang="en-US" b="1" dirty="0"/>
              <a:t>Believing Abuse is Normal: </a:t>
            </a:r>
            <a:r>
              <a:rPr lang="en-US" dirty="0"/>
              <a:t>If your friend doesn’t know what a </a:t>
            </a:r>
            <a:r>
              <a:rPr lang="en-US" b="1" dirty="0">
                <a:solidFill>
                  <a:srgbClr val="FF0000"/>
                </a:solidFill>
              </a:rPr>
              <a:t>healthy relationship </a:t>
            </a:r>
            <a:r>
              <a:rPr lang="en-US" dirty="0"/>
              <a:t>looks like, perhaps from growing up in an environment where abuse was common, they may not recognize that their relationship is unhealthy.</a:t>
            </a:r>
          </a:p>
          <a:p>
            <a:pPr algn="just"/>
            <a:r>
              <a:rPr lang="en-US" b="1" dirty="0"/>
              <a:t>Fear of Being </a:t>
            </a:r>
            <a:r>
              <a:rPr lang="en-US" b="1" dirty="0" err="1"/>
              <a:t>Outed</a:t>
            </a:r>
            <a:r>
              <a:rPr lang="en-US" b="1" dirty="0"/>
              <a:t>: </a:t>
            </a:r>
            <a:r>
              <a:rPr lang="en-US" dirty="0"/>
              <a:t>If your friend is </a:t>
            </a:r>
            <a:r>
              <a:rPr lang="en-US" b="1" dirty="0">
                <a:solidFill>
                  <a:srgbClr val="FF0000"/>
                </a:solidFill>
              </a:rPr>
              <a:t>LGBTQ+ </a:t>
            </a:r>
            <a:r>
              <a:rPr lang="en-US" dirty="0"/>
              <a:t>and has not yet come out to everyone, their partner may threaten to reveal this secret. Being </a:t>
            </a:r>
            <a:r>
              <a:rPr lang="en-US" dirty="0" err="1"/>
              <a:t>outed</a:t>
            </a:r>
            <a:r>
              <a:rPr lang="en-US" dirty="0"/>
              <a:t> may feel especially scary for young people who are just beginning to explore their sexuality.</a:t>
            </a:r>
          </a:p>
          <a:p>
            <a:pPr algn="just"/>
            <a:r>
              <a:rPr lang="en-US" b="1" dirty="0"/>
              <a:t>Embarrassment: </a:t>
            </a:r>
            <a:r>
              <a:rPr lang="en-US" dirty="0"/>
              <a:t>It’s probably hard for your friend to admit that they’ve been abused. They may feel they’ve </a:t>
            </a:r>
            <a:r>
              <a:rPr lang="en-US" b="1" dirty="0">
                <a:solidFill>
                  <a:srgbClr val="FF0000"/>
                </a:solidFill>
              </a:rPr>
              <a:t>done something wrong </a:t>
            </a:r>
            <a:r>
              <a:rPr lang="en-US" dirty="0"/>
              <a:t>by becoming involved with an abusive partner. They may also worry that their friends and family will judge them.</a:t>
            </a:r>
          </a:p>
          <a:p>
            <a:pPr algn="just"/>
            <a:r>
              <a:rPr lang="en-US" b="1" dirty="0"/>
              <a:t>Low Self-esteem: </a:t>
            </a:r>
            <a:r>
              <a:rPr lang="en-US" dirty="0"/>
              <a:t>If your friend’s partner constantly </a:t>
            </a:r>
            <a:r>
              <a:rPr lang="en-US" b="1" dirty="0">
                <a:solidFill>
                  <a:srgbClr val="FF0000"/>
                </a:solidFill>
              </a:rPr>
              <a:t>puts them down and blames </a:t>
            </a:r>
            <a:r>
              <a:rPr lang="en-US" dirty="0"/>
              <a:t>them for the abuse, it can be easy for your friend to believe those statements and think that the abuse is their fault.</a:t>
            </a:r>
          </a:p>
          <a:p>
            <a:pPr algn="just"/>
            <a:r>
              <a:rPr lang="en-US" b="1" dirty="0"/>
              <a:t>Love: </a:t>
            </a:r>
            <a:r>
              <a:rPr lang="en-US" dirty="0"/>
              <a:t>Your friend may stay in an abusive relationship </a:t>
            </a:r>
            <a:r>
              <a:rPr lang="en-US" b="1" dirty="0">
                <a:solidFill>
                  <a:srgbClr val="FF0000"/>
                </a:solidFill>
              </a:rPr>
              <a:t>hoping</a:t>
            </a:r>
            <a:r>
              <a:rPr lang="en-US" dirty="0">
                <a:solidFill>
                  <a:srgbClr val="FF0000"/>
                </a:solidFill>
              </a:rPr>
              <a:t> </a:t>
            </a:r>
            <a:r>
              <a:rPr lang="en-US" dirty="0"/>
              <a:t>that their abuser will change. Think about it — if a person you love tells you they’ll change, you want to believe them. Your friend may only want the violence to stop, not for the relationship to end entirely.</a:t>
            </a:r>
          </a:p>
          <a:p>
            <a:pPr algn="just"/>
            <a:endParaRPr lang="en-US" dirty="0"/>
          </a:p>
        </p:txBody>
      </p:sp>
      <p:sp>
        <p:nvSpPr>
          <p:cNvPr id="4" name="Slide Number Placeholder 3"/>
          <p:cNvSpPr>
            <a:spLocks noGrp="1"/>
          </p:cNvSpPr>
          <p:nvPr>
            <p:ph type="sldNum" sz="quarter" idx="12"/>
          </p:nvPr>
        </p:nvSpPr>
        <p:spPr/>
        <p:txBody>
          <a:bodyPr/>
          <a:lstStyle/>
          <a:p>
            <a:fld id="{94D731CA-012C-4320-90C7-225CD91BE95E}" type="slidenum">
              <a:rPr lang="en-US" smtClean="0"/>
              <a:t>24</a:t>
            </a:fld>
            <a:endParaRPr lang="en-US"/>
          </a:p>
        </p:txBody>
      </p:sp>
    </p:spTree>
    <p:extLst>
      <p:ext uri="{BB962C8B-B14F-4D97-AF65-F5344CB8AC3E}">
        <p14:creationId xmlns:p14="http://schemas.microsoft.com/office/powerpoint/2010/main" val="3933387586"/>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Pressure</a:t>
            </a:r>
            <a:br>
              <a:rPr lang="en-US" dirty="0"/>
            </a:br>
            <a:endParaRPr lang="en-US" dirty="0"/>
          </a:p>
        </p:txBody>
      </p:sp>
      <p:sp>
        <p:nvSpPr>
          <p:cNvPr id="3" name="Content Placeholder 2"/>
          <p:cNvSpPr>
            <a:spLocks noGrp="1"/>
          </p:cNvSpPr>
          <p:nvPr>
            <p:ph idx="1"/>
          </p:nvPr>
        </p:nvSpPr>
        <p:spPr>
          <a:xfrm>
            <a:off x="700088" y="1557338"/>
            <a:ext cx="11287125" cy="5057776"/>
          </a:xfrm>
        </p:spPr>
        <p:txBody>
          <a:bodyPr>
            <a:normAutofit/>
          </a:bodyPr>
          <a:lstStyle/>
          <a:p>
            <a:pPr algn="just"/>
            <a:r>
              <a:rPr lang="en-US" sz="2400" b="1" dirty="0" smtClean="0"/>
              <a:t>Social/Peer </a:t>
            </a:r>
            <a:r>
              <a:rPr lang="en-US" sz="2400" b="1" dirty="0"/>
              <a:t>Pressure: </a:t>
            </a:r>
            <a:r>
              <a:rPr lang="en-US" sz="2400" dirty="0"/>
              <a:t>If the abuser is </a:t>
            </a:r>
            <a:r>
              <a:rPr lang="en-US" sz="2400" b="1" dirty="0">
                <a:solidFill>
                  <a:srgbClr val="FF0000"/>
                </a:solidFill>
              </a:rPr>
              <a:t>popular</a:t>
            </a:r>
            <a:r>
              <a:rPr lang="en-US" sz="2400" dirty="0"/>
              <a:t>, it can be hard for a person to tell their friends for fear that no one will believe them or that everyone will take the abuser’s side.</a:t>
            </a:r>
          </a:p>
          <a:p>
            <a:pPr algn="just"/>
            <a:r>
              <a:rPr lang="en-US" sz="2400" b="1" dirty="0"/>
              <a:t>Cultural/Religious Reasons: </a:t>
            </a:r>
            <a:r>
              <a:rPr lang="en-US" sz="2400" b="1" dirty="0">
                <a:solidFill>
                  <a:srgbClr val="FF0000"/>
                </a:solidFill>
              </a:rPr>
              <a:t>Traditional gender roles </a:t>
            </a:r>
            <a:r>
              <a:rPr lang="en-US" sz="2400" dirty="0"/>
              <a:t>can make it difficult for young women to admit to being sexually active and for young men to admit to being abused. Also, your friend’s culture or religion may influence them to stay rather than end the relationship for fear of bringing shame upon their family.</a:t>
            </a:r>
          </a:p>
          <a:p>
            <a:pPr algn="just"/>
            <a:r>
              <a:rPr lang="en-US" sz="2400" b="1" dirty="0"/>
              <a:t>Pregnancy/Parenting: </a:t>
            </a:r>
            <a:r>
              <a:rPr lang="en-US" sz="2400" dirty="0"/>
              <a:t>Your friend may feel pressure to raise their children with both parents together, even if that means staying in an abusive relationship. Also, the abusive partner may threaten to take or harm the children if your friend leaves.</a:t>
            </a:r>
          </a:p>
          <a:p>
            <a:pPr algn="just"/>
            <a:endParaRPr lang="en-US" dirty="0"/>
          </a:p>
        </p:txBody>
      </p:sp>
      <p:sp>
        <p:nvSpPr>
          <p:cNvPr id="4" name="Slide Number Placeholder 3"/>
          <p:cNvSpPr>
            <a:spLocks noGrp="1"/>
          </p:cNvSpPr>
          <p:nvPr>
            <p:ph type="sldNum" sz="quarter" idx="12"/>
          </p:nvPr>
        </p:nvSpPr>
        <p:spPr/>
        <p:txBody>
          <a:bodyPr/>
          <a:lstStyle/>
          <a:p>
            <a:fld id="{94D731CA-012C-4320-90C7-225CD91BE95E}" type="slidenum">
              <a:rPr lang="en-US" smtClean="0"/>
              <a:t>25</a:t>
            </a:fld>
            <a:endParaRPr lang="en-US"/>
          </a:p>
        </p:txBody>
      </p:sp>
    </p:spTree>
    <p:extLst>
      <p:ext uri="{BB962C8B-B14F-4D97-AF65-F5344CB8AC3E}">
        <p14:creationId xmlns:p14="http://schemas.microsoft.com/office/powerpoint/2010/main" val="298851031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9" y="757238"/>
            <a:ext cx="10101262" cy="1385886"/>
          </a:xfrm>
        </p:spPr>
        <p:txBody>
          <a:bodyPr/>
          <a:lstStyle/>
          <a:p>
            <a:r>
              <a:rPr lang="en-US" dirty="0"/>
              <a:t>Distrust of Adults or Authority</a:t>
            </a:r>
            <a:br>
              <a:rPr lang="en-US" dirty="0"/>
            </a:br>
            <a:endParaRPr lang="en-US" dirty="0"/>
          </a:p>
        </p:txBody>
      </p:sp>
      <p:sp>
        <p:nvSpPr>
          <p:cNvPr id="3" name="Content Placeholder 2"/>
          <p:cNvSpPr>
            <a:spLocks noGrp="1"/>
          </p:cNvSpPr>
          <p:nvPr>
            <p:ph idx="1"/>
          </p:nvPr>
        </p:nvSpPr>
        <p:spPr>
          <a:xfrm>
            <a:off x="671513" y="1557338"/>
            <a:ext cx="11387137" cy="5057776"/>
          </a:xfrm>
        </p:spPr>
        <p:txBody>
          <a:bodyPr/>
          <a:lstStyle/>
          <a:p>
            <a:pPr algn="just"/>
            <a:r>
              <a:rPr lang="en-US" b="1" dirty="0" smtClean="0"/>
              <a:t>“</a:t>
            </a:r>
            <a:r>
              <a:rPr lang="en-US" sz="2400" b="1" dirty="0"/>
              <a:t>It’s Just Puppy Love” </a:t>
            </a:r>
            <a:r>
              <a:rPr lang="en-US" sz="2400" dirty="0"/>
              <a:t>Adults often </a:t>
            </a:r>
            <a:r>
              <a:rPr lang="en-US" sz="2400" b="1" dirty="0">
                <a:solidFill>
                  <a:srgbClr val="FF0000"/>
                </a:solidFill>
              </a:rPr>
              <a:t>don’t believe </a:t>
            </a:r>
            <a:r>
              <a:rPr lang="en-US" sz="2400" dirty="0"/>
              <a:t>that teens really experience love. So, if something goes wrong in the relationship, your friend may feel like they have no adults to turn to or that no one will take them seriously.</a:t>
            </a:r>
          </a:p>
          <a:p>
            <a:pPr algn="just"/>
            <a:r>
              <a:rPr lang="en-US" sz="2400" b="1" dirty="0"/>
              <a:t>Distrust of Police: </a:t>
            </a:r>
            <a:r>
              <a:rPr lang="en-US" sz="2400" dirty="0"/>
              <a:t>Many teens and young adults do not feel that the police can or will help them, so they </a:t>
            </a:r>
            <a:r>
              <a:rPr lang="en-US" sz="2400" b="1" dirty="0">
                <a:solidFill>
                  <a:srgbClr val="FF0000"/>
                </a:solidFill>
              </a:rPr>
              <a:t>don’t report</a:t>
            </a:r>
            <a:r>
              <a:rPr lang="en-US" sz="2400" dirty="0"/>
              <a:t> the abuse.</a:t>
            </a:r>
          </a:p>
          <a:p>
            <a:pPr algn="just"/>
            <a:r>
              <a:rPr lang="en-US" sz="2400" b="1" dirty="0"/>
              <a:t>Language Barriers/Immigration Status: </a:t>
            </a:r>
            <a:r>
              <a:rPr lang="en-US" sz="2400" dirty="0"/>
              <a:t>If your friend is undocumented, they may fear that reporting the abuse will affect their </a:t>
            </a:r>
            <a:r>
              <a:rPr lang="en-US" sz="2400" b="1" dirty="0">
                <a:solidFill>
                  <a:srgbClr val="FF0000"/>
                </a:solidFill>
              </a:rPr>
              <a:t>immigration status</a:t>
            </a:r>
            <a:r>
              <a:rPr lang="en-US" sz="2400" dirty="0"/>
              <a:t>. </a:t>
            </a:r>
            <a:endParaRPr lang="tr-TR" sz="2400" dirty="0" smtClean="0"/>
          </a:p>
          <a:p>
            <a:pPr algn="just"/>
            <a:r>
              <a:rPr lang="en-US" sz="2400" dirty="0" smtClean="0"/>
              <a:t>Also</a:t>
            </a:r>
            <a:r>
              <a:rPr lang="en-US" sz="2400" dirty="0"/>
              <a:t>, if their </a:t>
            </a:r>
            <a:r>
              <a:rPr lang="en-US" sz="2400" b="1" dirty="0">
                <a:solidFill>
                  <a:srgbClr val="FF0000"/>
                </a:solidFill>
              </a:rPr>
              <a:t>first language </a:t>
            </a:r>
            <a:r>
              <a:rPr lang="en-US" sz="2400" dirty="0"/>
              <a:t>isn’t </a:t>
            </a:r>
            <a:r>
              <a:rPr lang="tr-TR" sz="2400" dirty="0" smtClean="0"/>
              <a:t>the local one</a:t>
            </a:r>
            <a:r>
              <a:rPr lang="en-US" sz="2400" dirty="0" smtClean="0"/>
              <a:t>, </a:t>
            </a:r>
            <a:r>
              <a:rPr lang="en-US" sz="2400" dirty="0"/>
              <a:t>it can be difficult to express the depth of their situation to others.</a:t>
            </a:r>
          </a:p>
          <a:p>
            <a:pPr algn="just"/>
            <a:endParaRPr lang="en-US" dirty="0"/>
          </a:p>
        </p:txBody>
      </p:sp>
      <p:sp>
        <p:nvSpPr>
          <p:cNvPr id="4" name="Slide Number Placeholder 3"/>
          <p:cNvSpPr>
            <a:spLocks noGrp="1"/>
          </p:cNvSpPr>
          <p:nvPr>
            <p:ph type="sldNum" sz="quarter" idx="12"/>
          </p:nvPr>
        </p:nvSpPr>
        <p:spPr/>
        <p:txBody>
          <a:bodyPr/>
          <a:lstStyle/>
          <a:p>
            <a:fld id="{94D731CA-012C-4320-90C7-225CD91BE95E}" type="slidenum">
              <a:rPr lang="en-US" smtClean="0"/>
              <a:t>26</a:t>
            </a:fld>
            <a:endParaRPr lang="en-US"/>
          </a:p>
        </p:txBody>
      </p:sp>
    </p:spTree>
    <p:extLst>
      <p:ext uri="{BB962C8B-B14F-4D97-AF65-F5344CB8AC3E}">
        <p14:creationId xmlns:p14="http://schemas.microsoft.com/office/powerpoint/2010/main" val="2237965873"/>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928687"/>
            <a:ext cx="9601200" cy="1485900"/>
          </a:xfrm>
        </p:spPr>
        <p:txBody>
          <a:bodyPr/>
          <a:lstStyle/>
          <a:p>
            <a:r>
              <a:rPr lang="en-US" dirty="0"/>
              <a:t>Reliance on the Abusive Partner</a:t>
            </a:r>
            <a:br>
              <a:rPr lang="en-US" dirty="0"/>
            </a:br>
            <a:endParaRPr lang="en-US" dirty="0"/>
          </a:p>
        </p:txBody>
      </p:sp>
      <p:sp>
        <p:nvSpPr>
          <p:cNvPr id="3" name="Content Placeholder 2"/>
          <p:cNvSpPr>
            <a:spLocks noGrp="1"/>
          </p:cNvSpPr>
          <p:nvPr>
            <p:ph idx="1"/>
          </p:nvPr>
        </p:nvSpPr>
        <p:spPr>
          <a:xfrm>
            <a:off x="714375" y="1885951"/>
            <a:ext cx="11258550" cy="4829174"/>
          </a:xfrm>
        </p:spPr>
        <p:txBody>
          <a:bodyPr/>
          <a:lstStyle/>
          <a:p>
            <a:pPr algn="just"/>
            <a:r>
              <a:rPr lang="en-US" sz="2400" b="1" dirty="0" smtClean="0"/>
              <a:t>Lack </a:t>
            </a:r>
            <a:r>
              <a:rPr lang="en-US" sz="2400" b="1" dirty="0"/>
              <a:t>of Money: </a:t>
            </a:r>
            <a:r>
              <a:rPr lang="en-US" sz="2400" dirty="0"/>
              <a:t>Your friend may have become </a:t>
            </a:r>
            <a:r>
              <a:rPr lang="en-US" sz="2400" b="1" dirty="0">
                <a:solidFill>
                  <a:srgbClr val="FF0000"/>
                </a:solidFill>
              </a:rPr>
              <a:t>financially dependent </a:t>
            </a:r>
            <a:r>
              <a:rPr lang="en-US" sz="2400" dirty="0"/>
              <a:t>on their abusive partner. Without money, it can seem impossible for them to leave the relationship.</a:t>
            </a:r>
          </a:p>
          <a:p>
            <a:pPr algn="just"/>
            <a:r>
              <a:rPr lang="en-US" sz="2400" b="1" dirty="0"/>
              <a:t>Nowhere to Go: </a:t>
            </a:r>
            <a:r>
              <a:rPr lang="en-US" sz="2400" dirty="0"/>
              <a:t>Even if they could leave, your friend may think that they have nowhere to go or </a:t>
            </a:r>
            <a:r>
              <a:rPr lang="en-US" sz="2400" b="1" dirty="0">
                <a:solidFill>
                  <a:srgbClr val="FF0000"/>
                </a:solidFill>
              </a:rPr>
              <a:t>no one to turn </a:t>
            </a:r>
            <a:r>
              <a:rPr lang="en-US" sz="2400" dirty="0"/>
              <a:t>to once they’ve ended the relationship. This feeling of helplessness can be especially strong if the person lives with their abusive partner.</a:t>
            </a:r>
          </a:p>
          <a:p>
            <a:pPr algn="just"/>
            <a:r>
              <a:rPr lang="en-US" sz="2400" b="1" dirty="0"/>
              <a:t>Disability: </a:t>
            </a:r>
            <a:r>
              <a:rPr lang="en-US" sz="2400" dirty="0"/>
              <a:t>If your friend is </a:t>
            </a:r>
            <a:r>
              <a:rPr lang="en-US" sz="2400" b="1" dirty="0">
                <a:solidFill>
                  <a:srgbClr val="FF0000"/>
                </a:solidFill>
              </a:rPr>
              <a:t>physically dependent </a:t>
            </a:r>
            <a:r>
              <a:rPr lang="en-US" sz="2400" dirty="0"/>
              <a:t>on their abusive partner, they can feel that their well-being is connected to the relationship. This dependency could heavily influence his or her decision to stay in an abusive relationship.</a:t>
            </a:r>
          </a:p>
          <a:p>
            <a:endParaRPr lang="en-US" dirty="0"/>
          </a:p>
        </p:txBody>
      </p:sp>
      <p:sp>
        <p:nvSpPr>
          <p:cNvPr id="4" name="Slide Number Placeholder 3"/>
          <p:cNvSpPr>
            <a:spLocks noGrp="1"/>
          </p:cNvSpPr>
          <p:nvPr>
            <p:ph type="sldNum" sz="quarter" idx="12"/>
          </p:nvPr>
        </p:nvSpPr>
        <p:spPr/>
        <p:txBody>
          <a:bodyPr/>
          <a:lstStyle/>
          <a:p>
            <a:fld id="{94D731CA-012C-4320-90C7-225CD91BE95E}" type="slidenum">
              <a:rPr lang="en-US" smtClean="0"/>
              <a:t>27</a:t>
            </a:fld>
            <a:endParaRPr lang="en-US"/>
          </a:p>
        </p:txBody>
      </p:sp>
    </p:spTree>
    <p:extLst>
      <p:ext uri="{BB962C8B-B14F-4D97-AF65-F5344CB8AC3E}">
        <p14:creationId xmlns:p14="http://schemas.microsoft.com/office/powerpoint/2010/main" val="178473462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7666" t="10880" r="14062" b="17362"/>
          <a:stretch/>
        </p:blipFill>
        <p:spPr>
          <a:xfrm>
            <a:off x="8874347" y="491318"/>
            <a:ext cx="2793069" cy="4486276"/>
          </a:xfrm>
          <a:prstGeom prst="rect">
            <a:avLst/>
          </a:prstGeom>
        </p:spPr>
      </p:pic>
      <p:sp>
        <p:nvSpPr>
          <p:cNvPr id="3" name="Content Placeholder 2"/>
          <p:cNvSpPr>
            <a:spLocks noGrp="1"/>
          </p:cNvSpPr>
          <p:nvPr>
            <p:ph idx="1"/>
          </p:nvPr>
        </p:nvSpPr>
        <p:spPr>
          <a:xfrm>
            <a:off x="814387" y="128587"/>
            <a:ext cx="11168347" cy="6600825"/>
          </a:xfrm>
        </p:spPr>
        <p:txBody>
          <a:bodyPr>
            <a:normAutofit lnSpcReduction="10000"/>
          </a:bodyPr>
          <a:lstStyle/>
          <a:p>
            <a:pPr algn="just"/>
            <a:r>
              <a:rPr lang="en-US" sz="2400" dirty="0">
                <a:solidFill>
                  <a:srgbClr val="7030A0"/>
                </a:solidFill>
              </a:rPr>
              <a:t>According to the related literature, factors that </a:t>
            </a:r>
            <a:r>
              <a:rPr lang="en-US" sz="2400" dirty="0">
                <a:solidFill>
                  <a:srgbClr val="FF0000"/>
                </a:solidFill>
              </a:rPr>
              <a:t>increase the risk of exposure to dating violence for </a:t>
            </a:r>
            <a:r>
              <a:rPr lang="en-US" sz="2400" b="1" dirty="0">
                <a:solidFill>
                  <a:srgbClr val="FF0000"/>
                </a:solidFill>
              </a:rPr>
              <a:t>women</a:t>
            </a:r>
            <a:r>
              <a:rPr lang="en-US" sz="2400" dirty="0">
                <a:solidFill>
                  <a:srgbClr val="7030A0"/>
                </a:solidFill>
              </a:rPr>
              <a:t> are; </a:t>
            </a:r>
            <a:endParaRPr lang="tr-TR" sz="2400" dirty="0">
              <a:solidFill>
                <a:srgbClr val="7030A0"/>
              </a:solidFill>
            </a:endParaRPr>
          </a:p>
          <a:p>
            <a:pPr algn="just"/>
            <a:r>
              <a:rPr lang="en-US" sz="2400" dirty="0">
                <a:solidFill>
                  <a:srgbClr val="7030A0"/>
                </a:solidFill>
              </a:rPr>
              <a:t>to start dating in early ages, </a:t>
            </a:r>
            <a:endParaRPr lang="tr-TR" sz="2400" dirty="0">
              <a:solidFill>
                <a:srgbClr val="7030A0"/>
              </a:solidFill>
            </a:endParaRPr>
          </a:p>
          <a:p>
            <a:pPr algn="just"/>
            <a:r>
              <a:rPr lang="en-US" sz="2400" dirty="0">
                <a:solidFill>
                  <a:srgbClr val="7030A0"/>
                </a:solidFill>
              </a:rPr>
              <a:t>to engage in sexual activity in the early years, </a:t>
            </a:r>
            <a:endParaRPr lang="tr-TR" sz="2400" dirty="0">
              <a:solidFill>
                <a:srgbClr val="7030A0"/>
              </a:solidFill>
            </a:endParaRPr>
          </a:p>
          <a:p>
            <a:pPr algn="just"/>
            <a:r>
              <a:rPr lang="en-US" sz="2400" dirty="0">
                <a:solidFill>
                  <a:srgbClr val="7030A0"/>
                </a:solidFill>
              </a:rPr>
              <a:t>to experience violence in the past, </a:t>
            </a:r>
            <a:endParaRPr lang="tr-TR" sz="2400" dirty="0">
              <a:solidFill>
                <a:srgbClr val="7030A0"/>
              </a:solidFill>
            </a:endParaRPr>
          </a:p>
          <a:p>
            <a:pPr algn="just"/>
            <a:r>
              <a:rPr lang="en-US" sz="2400" dirty="0" smtClean="0">
                <a:solidFill>
                  <a:srgbClr val="7030A0"/>
                </a:solidFill>
              </a:rPr>
              <a:t>to </a:t>
            </a:r>
            <a:r>
              <a:rPr lang="en-US" sz="2400" dirty="0">
                <a:solidFill>
                  <a:srgbClr val="7030A0"/>
                </a:solidFill>
              </a:rPr>
              <a:t>adopt gender roles and violence against women.</a:t>
            </a:r>
            <a:endParaRPr lang="tr-TR" sz="2400" dirty="0">
              <a:solidFill>
                <a:srgbClr val="7030A0"/>
              </a:solidFill>
            </a:endParaRPr>
          </a:p>
          <a:p>
            <a:pPr algn="ctr"/>
            <a:endParaRPr lang="tr-TR" sz="2400" dirty="0">
              <a:solidFill>
                <a:srgbClr val="7030A0"/>
              </a:solidFill>
            </a:endParaRPr>
          </a:p>
          <a:p>
            <a:pPr algn="just"/>
            <a:r>
              <a:rPr lang="en-US" sz="2400" dirty="0">
                <a:solidFill>
                  <a:srgbClr val="7030A0"/>
                </a:solidFill>
              </a:rPr>
              <a:t>The factors that </a:t>
            </a:r>
            <a:r>
              <a:rPr lang="en-US" sz="2400" dirty="0">
                <a:solidFill>
                  <a:srgbClr val="FF0000"/>
                </a:solidFill>
              </a:rPr>
              <a:t>cause </a:t>
            </a:r>
            <a:r>
              <a:rPr lang="en-US" sz="2400" b="1" dirty="0">
                <a:solidFill>
                  <a:srgbClr val="FF0000"/>
                </a:solidFill>
              </a:rPr>
              <a:t>males</a:t>
            </a:r>
            <a:r>
              <a:rPr lang="en-US" sz="2400" dirty="0">
                <a:solidFill>
                  <a:srgbClr val="FF0000"/>
                </a:solidFill>
              </a:rPr>
              <a:t> to be perpetrators of dating violence </a:t>
            </a:r>
            <a:r>
              <a:rPr lang="en-US" sz="2400" dirty="0">
                <a:solidFill>
                  <a:srgbClr val="7030A0"/>
                </a:solidFill>
              </a:rPr>
              <a:t>are; </a:t>
            </a:r>
            <a:endParaRPr lang="tr-TR" sz="2400" dirty="0">
              <a:solidFill>
                <a:srgbClr val="7030A0"/>
              </a:solidFill>
            </a:endParaRPr>
          </a:p>
          <a:p>
            <a:pPr algn="just"/>
            <a:r>
              <a:rPr lang="en-US" sz="2400" dirty="0">
                <a:solidFill>
                  <a:srgbClr val="7030A0"/>
                </a:solidFill>
              </a:rPr>
              <a:t>alcohol and substance abuse, </a:t>
            </a:r>
            <a:endParaRPr lang="tr-TR" sz="2400" dirty="0">
              <a:solidFill>
                <a:srgbClr val="7030A0"/>
              </a:solidFill>
            </a:endParaRPr>
          </a:p>
          <a:p>
            <a:pPr algn="just"/>
            <a:r>
              <a:rPr lang="en-US" sz="2400" dirty="0">
                <a:solidFill>
                  <a:srgbClr val="7030A0"/>
                </a:solidFill>
              </a:rPr>
              <a:t>inadequate communication skills, </a:t>
            </a:r>
            <a:endParaRPr lang="tr-TR" sz="2400" dirty="0">
              <a:solidFill>
                <a:srgbClr val="7030A0"/>
              </a:solidFill>
            </a:endParaRPr>
          </a:p>
          <a:p>
            <a:pPr algn="just"/>
            <a:r>
              <a:rPr lang="en-US" sz="2400" dirty="0">
                <a:solidFill>
                  <a:srgbClr val="7030A0"/>
                </a:solidFill>
              </a:rPr>
              <a:t>witnessing or exposure to interpersonal violence, </a:t>
            </a:r>
            <a:endParaRPr lang="tr-TR" sz="2400" dirty="0">
              <a:solidFill>
                <a:srgbClr val="7030A0"/>
              </a:solidFill>
            </a:endParaRPr>
          </a:p>
          <a:p>
            <a:pPr algn="just"/>
            <a:r>
              <a:rPr lang="en-US" sz="2400" dirty="0">
                <a:solidFill>
                  <a:srgbClr val="7030A0"/>
                </a:solidFill>
              </a:rPr>
              <a:t>and the belief that men are superior to women in relation to the cause of gender roles, </a:t>
            </a:r>
            <a:endParaRPr lang="tr-TR" sz="2400" dirty="0">
              <a:solidFill>
                <a:srgbClr val="7030A0"/>
              </a:solidFill>
            </a:endParaRPr>
          </a:p>
          <a:p>
            <a:pPr algn="just"/>
            <a:r>
              <a:rPr lang="en-US" sz="2400" dirty="0">
                <a:solidFill>
                  <a:srgbClr val="7030A0"/>
                </a:solidFill>
              </a:rPr>
              <a:t>and that violence is a normal form of behavior (</a:t>
            </a:r>
            <a:r>
              <a:rPr lang="en-US" sz="2400" dirty="0" err="1">
                <a:solidFill>
                  <a:srgbClr val="7030A0"/>
                </a:solidFill>
              </a:rPr>
              <a:t>Aslan</a:t>
            </a:r>
            <a:r>
              <a:rPr lang="en-US" sz="2400" dirty="0">
                <a:solidFill>
                  <a:srgbClr val="7030A0"/>
                </a:solidFill>
              </a:rPr>
              <a:t> et. al, 2008)</a:t>
            </a:r>
          </a:p>
          <a:p>
            <a:endParaRPr lang="en-US" dirty="0"/>
          </a:p>
        </p:txBody>
      </p:sp>
      <p:sp>
        <p:nvSpPr>
          <p:cNvPr id="2" name="Slide Number Placeholder 1"/>
          <p:cNvSpPr>
            <a:spLocks noGrp="1"/>
          </p:cNvSpPr>
          <p:nvPr>
            <p:ph type="sldNum" sz="quarter" idx="12"/>
          </p:nvPr>
        </p:nvSpPr>
        <p:spPr/>
        <p:txBody>
          <a:bodyPr/>
          <a:lstStyle/>
          <a:p>
            <a:fld id="{94D731CA-012C-4320-90C7-225CD91BE95E}" type="slidenum">
              <a:rPr lang="en-US" smtClean="0"/>
              <a:t>28</a:t>
            </a:fld>
            <a:endParaRPr lang="en-US"/>
          </a:p>
        </p:txBody>
      </p:sp>
    </p:spTree>
    <p:extLst>
      <p:ext uri="{BB962C8B-B14F-4D97-AF65-F5344CB8AC3E}">
        <p14:creationId xmlns:p14="http://schemas.microsoft.com/office/powerpoint/2010/main" val="14643770"/>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1462"/>
            <a:ext cx="9601200" cy="1485900"/>
          </a:xfrm>
        </p:spPr>
        <p:txBody>
          <a:bodyPr/>
          <a:lstStyle/>
          <a:p>
            <a:r>
              <a:rPr lang="en-US" dirty="0"/>
              <a:t>What Can </a:t>
            </a:r>
            <a:r>
              <a:rPr lang="tr-TR" dirty="0" smtClean="0"/>
              <a:t>We</a:t>
            </a:r>
            <a:r>
              <a:rPr lang="en-US" dirty="0" smtClean="0"/>
              <a:t> </a:t>
            </a:r>
            <a:r>
              <a:rPr lang="en-US" dirty="0"/>
              <a:t>Do?</a:t>
            </a:r>
            <a:br>
              <a:rPr lang="en-US" dirty="0"/>
            </a:br>
            <a:endParaRPr lang="en-US" dirty="0"/>
          </a:p>
        </p:txBody>
      </p:sp>
      <p:sp>
        <p:nvSpPr>
          <p:cNvPr id="3" name="Content Placeholder 2"/>
          <p:cNvSpPr>
            <a:spLocks noGrp="1"/>
          </p:cNvSpPr>
          <p:nvPr>
            <p:ph idx="1"/>
          </p:nvPr>
        </p:nvSpPr>
        <p:spPr>
          <a:xfrm>
            <a:off x="614364" y="1000125"/>
            <a:ext cx="6457950" cy="5657850"/>
          </a:xfrm>
        </p:spPr>
        <p:txBody>
          <a:bodyPr>
            <a:noAutofit/>
          </a:bodyPr>
          <a:lstStyle/>
          <a:p>
            <a:pPr algn="just"/>
            <a:r>
              <a:rPr lang="en-US" sz="2400" dirty="0" smtClean="0"/>
              <a:t>If </a:t>
            </a:r>
            <a:r>
              <a:rPr lang="en-US" sz="2400" dirty="0"/>
              <a:t>you have friends or family members who are in unhealthy or abusive relationships, the most important thing you can do is </a:t>
            </a:r>
            <a:r>
              <a:rPr lang="en-US" sz="2400" b="1" dirty="0">
                <a:solidFill>
                  <a:srgbClr val="FF0000"/>
                </a:solidFill>
              </a:rPr>
              <a:t>be supportive </a:t>
            </a:r>
            <a:r>
              <a:rPr lang="en-US" sz="2400" dirty="0"/>
              <a:t>and </a:t>
            </a:r>
            <a:r>
              <a:rPr lang="en-US" sz="2400" b="1" dirty="0">
                <a:solidFill>
                  <a:srgbClr val="FF0000"/>
                </a:solidFill>
              </a:rPr>
              <a:t>listen to them</a:t>
            </a:r>
            <a:r>
              <a:rPr lang="en-US" sz="2400" dirty="0"/>
              <a:t>. </a:t>
            </a:r>
            <a:endParaRPr lang="tr-TR" sz="2400" dirty="0" smtClean="0"/>
          </a:p>
          <a:p>
            <a:pPr algn="just"/>
            <a:r>
              <a:rPr lang="en-US" sz="2400" dirty="0" smtClean="0"/>
              <a:t>Please </a:t>
            </a:r>
            <a:r>
              <a:rPr lang="en-US" sz="2400" b="1" dirty="0">
                <a:solidFill>
                  <a:srgbClr val="FF0000"/>
                </a:solidFill>
              </a:rPr>
              <a:t>don’t judge! </a:t>
            </a:r>
            <a:endParaRPr lang="tr-TR" sz="2400" b="1" dirty="0" smtClean="0">
              <a:solidFill>
                <a:srgbClr val="FF0000"/>
              </a:solidFill>
            </a:endParaRPr>
          </a:p>
          <a:p>
            <a:pPr algn="just"/>
            <a:r>
              <a:rPr lang="en-US" sz="2400" dirty="0" smtClean="0"/>
              <a:t>Understand </a:t>
            </a:r>
            <a:r>
              <a:rPr lang="en-US" sz="2400" dirty="0"/>
              <a:t>that leaving an unhealthy or abusive relationship is </a:t>
            </a:r>
            <a:r>
              <a:rPr lang="en-US" sz="2400" b="1" dirty="0">
                <a:solidFill>
                  <a:srgbClr val="FF0000"/>
                </a:solidFill>
              </a:rPr>
              <a:t>never easy.</a:t>
            </a:r>
          </a:p>
          <a:p>
            <a:pPr algn="just"/>
            <a:r>
              <a:rPr lang="en-US" sz="2400" dirty="0"/>
              <a:t>Try to let your friend know that </a:t>
            </a:r>
            <a:r>
              <a:rPr lang="en-US" sz="2400" b="1" dirty="0">
                <a:solidFill>
                  <a:srgbClr val="FF0000"/>
                </a:solidFill>
              </a:rPr>
              <a:t>they have options</a:t>
            </a:r>
            <a:r>
              <a:rPr lang="en-US" sz="2400" dirty="0"/>
              <a:t>. </a:t>
            </a:r>
            <a:endParaRPr lang="tr-TR" sz="2400" dirty="0" smtClean="0"/>
          </a:p>
          <a:p>
            <a:pPr algn="just"/>
            <a:r>
              <a:rPr lang="en-US" sz="2400" dirty="0" smtClean="0"/>
              <a:t>Invite </a:t>
            </a:r>
            <a:r>
              <a:rPr lang="en-US" sz="2400" dirty="0"/>
              <a:t>them to check out resources like </a:t>
            </a:r>
            <a:r>
              <a:rPr lang="en-US" sz="2400" b="1" dirty="0">
                <a:solidFill>
                  <a:srgbClr val="7030A0"/>
                </a:solidFill>
              </a:rPr>
              <a:t>www.loveisrespect.org</a:t>
            </a:r>
            <a:r>
              <a:rPr lang="en-US" sz="2400" dirty="0"/>
              <a:t>, even if they stay in the abusive relationship. </a:t>
            </a:r>
            <a:endParaRPr lang="tr-TR" sz="2400" dirty="0" smtClean="0"/>
          </a:p>
          <a:p>
            <a:r>
              <a:rPr lang="tr-TR" sz="2400" dirty="0" smtClean="0"/>
              <a:t>Tell them about </a:t>
            </a:r>
            <a:r>
              <a:rPr lang="tr-TR" sz="2400" b="1" dirty="0" smtClean="0">
                <a:solidFill>
                  <a:srgbClr val="7030A0"/>
                </a:solidFill>
              </a:rPr>
              <a:t>CALL 183</a:t>
            </a:r>
            <a:endParaRPr lang="en-US" sz="2400" b="1" dirty="0">
              <a:solidFill>
                <a:srgbClr val="7030A0"/>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587" t="6997" r="4936" b="6495"/>
          <a:stretch/>
        </p:blipFill>
        <p:spPr>
          <a:xfrm>
            <a:off x="7200901" y="1414245"/>
            <a:ext cx="4814887" cy="4829391"/>
          </a:xfrm>
          <a:prstGeom prst="rect">
            <a:avLst/>
          </a:prstGeom>
        </p:spPr>
      </p:pic>
      <p:sp>
        <p:nvSpPr>
          <p:cNvPr id="4" name="Slide Number Placeholder 3"/>
          <p:cNvSpPr>
            <a:spLocks noGrp="1"/>
          </p:cNvSpPr>
          <p:nvPr>
            <p:ph type="sldNum" sz="quarter" idx="12"/>
          </p:nvPr>
        </p:nvSpPr>
        <p:spPr/>
        <p:txBody>
          <a:bodyPr/>
          <a:lstStyle/>
          <a:p>
            <a:fld id="{94D731CA-012C-4320-90C7-225CD91BE95E}" type="slidenum">
              <a:rPr lang="en-US" smtClean="0"/>
              <a:t>29</a:t>
            </a:fld>
            <a:endParaRPr lang="en-US"/>
          </a:p>
        </p:txBody>
      </p:sp>
    </p:spTree>
    <p:extLst>
      <p:ext uri="{BB962C8B-B14F-4D97-AF65-F5344CB8AC3E}">
        <p14:creationId xmlns:p14="http://schemas.microsoft.com/office/powerpoint/2010/main" val="176909325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50" y="371474"/>
            <a:ext cx="11144250" cy="5797314"/>
          </a:xfrm>
        </p:spPr>
        <p:txBody>
          <a:bodyPr>
            <a:normAutofit/>
          </a:bodyPr>
          <a:lstStyle/>
          <a:p>
            <a:pPr algn="just"/>
            <a:r>
              <a:rPr lang="tr-TR" sz="2800" dirty="0" smtClean="0"/>
              <a:t>A</a:t>
            </a:r>
            <a:r>
              <a:rPr lang="en-US" sz="2800" dirty="0" smtClean="0"/>
              <a:t>s </a:t>
            </a:r>
            <a:r>
              <a:rPr lang="en-US" sz="2800" dirty="0"/>
              <a:t>the World Health Organization (</a:t>
            </a:r>
            <a:r>
              <a:rPr lang="en-US" sz="2800" b="1" dirty="0"/>
              <a:t>WHO</a:t>
            </a:r>
            <a:r>
              <a:rPr lang="en-US" sz="2800" dirty="0"/>
              <a:t>) indicates, violence has a content that emphasizes both </a:t>
            </a:r>
            <a:r>
              <a:rPr lang="en-US" sz="2800" b="1" dirty="0" smtClean="0"/>
              <a:t>physical and non-physical </a:t>
            </a:r>
            <a:r>
              <a:rPr lang="en-US" sz="2800" b="1" dirty="0" smtClean="0">
                <a:solidFill>
                  <a:srgbClr val="FF0000"/>
                </a:solidFill>
              </a:rPr>
              <a:t>negative behavior</a:t>
            </a:r>
            <a:r>
              <a:rPr lang="en-US" sz="2800" dirty="0" smtClean="0"/>
              <a:t>.</a:t>
            </a:r>
            <a:endParaRPr lang="tr-TR" sz="2800" dirty="0" smtClean="0"/>
          </a:p>
          <a:p>
            <a:pPr algn="just"/>
            <a:endParaRPr lang="tr-TR" sz="2800" dirty="0" smtClean="0"/>
          </a:p>
          <a:p>
            <a:pPr algn="just"/>
            <a:r>
              <a:rPr lang="en-US" sz="2800" dirty="0"/>
              <a:t>WHO </a:t>
            </a:r>
            <a:r>
              <a:rPr lang="en-US" sz="2800" dirty="0" smtClean="0"/>
              <a:t>divides </a:t>
            </a:r>
            <a:r>
              <a:rPr lang="en-US" sz="2800" dirty="0"/>
              <a:t>the general definition of violence into three sub-types. </a:t>
            </a:r>
            <a:endParaRPr lang="tr-TR" sz="2800" dirty="0" smtClean="0"/>
          </a:p>
          <a:p>
            <a:pPr algn="just"/>
            <a:endParaRPr lang="tr-TR" sz="2800" b="1" i="1" dirty="0" smtClean="0"/>
          </a:p>
          <a:p>
            <a:pPr algn="just"/>
            <a:r>
              <a:rPr lang="en-US" sz="2800" b="1" i="1" dirty="0" smtClean="0"/>
              <a:t>Self-directed violence,</a:t>
            </a:r>
            <a:endParaRPr lang="tr-TR" sz="2800" b="1" i="1" dirty="0" smtClean="0"/>
          </a:p>
          <a:p>
            <a:pPr algn="just"/>
            <a:r>
              <a:rPr lang="en-US" sz="2800" b="1" i="1" dirty="0" smtClean="0"/>
              <a:t>Interpersonal violence</a:t>
            </a:r>
            <a:r>
              <a:rPr lang="tr-TR" sz="2800" b="1" i="1" dirty="0" smtClean="0"/>
              <a:t>,</a:t>
            </a:r>
          </a:p>
          <a:p>
            <a:pPr algn="just"/>
            <a:r>
              <a:rPr lang="en-US" sz="2800" b="1" i="1" dirty="0" smtClean="0"/>
              <a:t>and </a:t>
            </a:r>
            <a:r>
              <a:rPr lang="en-US" sz="2800" b="1" i="1" dirty="0"/>
              <a:t>collective violence</a:t>
            </a:r>
            <a:r>
              <a:rPr lang="en-US" sz="2800" b="1" i="1" dirty="0" smtClean="0"/>
              <a:t>.</a:t>
            </a:r>
            <a:endParaRPr lang="tr-TR" sz="2800" b="1" i="1"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94D731CA-012C-4320-90C7-225CD91BE95E}" type="slidenum">
              <a:rPr lang="en-US" smtClean="0"/>
              <a:t>3</a:t>
            </a:fld>
            <a:endParaRPr lang="en-US"/>
          </a:p>
        </p:txBody>
      </p:sp>
    </p:spTree>
    <p:extLst>
      <p:ext uri="{BB962C8B-B14F-4D97-AF65-F5344CB8AC3E}">
        <p14:creationId xmlns:p14="http://schemas.microsoft.com/office/powerpoint/2010/main" val="2746451853"/>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2963" y="285750"/>
            <a:ext cx="11187111" cy="6357938"/>
          </a:xfrm>
        </p:spPr>
        <p:txBody>
          <a:bodyPr>
            <a:normAutofit/>
          </a:bodyPr>
          <a:lstStyle/>
          <a:p>
            <a:pPr algn="ctr"/>
            <a:endParaRPr lang="tr-TR" sz="2200" dirty="0" smtClean="0">
              <a:solidFill>
                <a:srgbClr val="7030A0"/>
              </a:solidFill>
            </a:endParaRPr>
          </a:p>
          <a:p>
            <a:pPr algn="ctr"/>
            <a:r>
              <a:rPr lang="tr-TR" sz="2200" dirty="0" smtClean="0">
                <a:solidFill>
                  <a:srgbClr val="7030A0"/>
                </a:solidFill>
              </a:rPr>
              <a:t>EMU-CWS</a:t>
            </a:r>
          </a:p>
          <a:p>
            <a:pPr algn="ctr"/>
            <a:r>
              <a:rPr lang="tr-TR" sz="2200" dirty="0" smtClean="0">
                <a:solidFill>
                  <a:srgbClr val="7030A0"/>
                </a:solidFill>
              </a:rPr>
              <a:t>CALL HOTLINE 183 (TRNC)</a:t>
            </a:r>
          </a:p>
          <a:p>
            <a:pPr algn="ctr"/>
            <a:r>
              <a:rPr lang="tr-TR" sz="2200" dirty="0" smtClean="0">
                <a:solidFill>
                  <a:srgbClr val="7030A0"/>
                </a:solidFill>
              </a:rPr>
              <a:t>Mob. APP- PANIC BUTTON</a:t>
            </a:r>
            <a:endParaRPr lang="tr-TR" sz="2200" dirty="0">
              <a:solidFill>
                <a:srgbClr val="7030A0"/>
              </a:solidFill>
            </a:endParaRPr>
          </a:p>
          <a:p>
            <a:pPr algn="ctr"/>
            <a:endParaRPr lang="tr-TR" sz="2200" dirty="0" smtClean="0">
              <a:solidFill>
                <a:srgbClr val="7030A0"/>
              </a:solidFill>
            </a:endParaRPr>
          </a:p>
          <a:p>
            <a:pPr algn="ctr"/>
            <a:endParaRPr lang="tr-TR" sz="2200" dirty="0">
              <a:solidFill>
                <a:srgbClr val="7030A0"/>
              </a:solidFill>
            </a:endParaRPr>
          </a:p>
          <a:p>
            <a:pPr algn="ctr"/>
            <a:endParaRPr lang="tr-TR" sz="2200" dirty="0" smtClean="0">
              <a:solidFill>
                <a:srgbClr val="7030A0"/>
              </a:solidFill>
            </a:endParaRPr>
          </a:p>
          <a:p>
            <a:pPr algn="ctr"/>
            <a:endParaRPr lang="tr-TR" sz="2200" dirty="0">
              <a:solidFill>
                <a:srgbClr val="7030A0"/>
              </a:solidFill>
            </a:endParaRPr>
          </a:p>
          <a:p>
            <a:pPr algn="ctr"/>
            <a:r>
              <a:rPr lang="en-US" sz="2400" dirty="0" smtClean="0">
                <a:solidFill>
                  <a:srgbClr val="7030A0"/>
                </a:solidFill>
              </a:rPr>
              <a:t>Dating </a:t>
            </a:r>
            <a:r>
              <a:rPr lang="en-US" sz="2400" dirty="0">
                <a:solidFill>
                  <a:srgbClr val="7030A0"/>
                </a:solidFill>
              </a:rPr>
              <a:t>violence can be considered as a </a:t>
            </a:r>
            <a:r>
              <a:rPr lang="en-US" sz="2400" b="1" dirty="0">
                <a:solidFill>
                  <a:srgbClr val="FF0000"/>
                </a:solidFill>
              </a:rPr>
              <a:t>first step of domestic violence </a:t>
            </a:r>
            <a:r>
              <a:rPr lang="en-US" sz="2400" dirty="0">
                <a:solidFill>
                  <a:srgbClr val="7030A0"/>
                </a:solidFill>
              </a:rPr>
              <a:t>which is the big problem for every country. </a:t>
            </a:r>
            <a:endParaRPr lang="tr-TR" sz="2400" dirty="0" smtClean="0">
              <a:solidFill>
                <a:srgbClr val="7030A0"/>
              </a:solidFill>
            </a:endParaRPr>
          </a:p>
          <a:p>
            <a:pPr algn="ctr"/>
            <a:endParaRPr lang="tr-TR" sz="2400" dirty="0" smtClean="0">
              <a:solidFill>
                <a:srgbClr val="7030A0"/>
              </a:solidFill>
            </a:endParaRPr>
          </a:p>
          <a:p>
            <a:pPr algn="ctr"/>
            <a:r>
              <a:rPr lang="en-US" sz="2400" dirty="0" smtClean="0">
                <a:solidFill>
                  <a:srgbClr val="7030A0"/>
                </a:solidFill>
              </a:rPr>
              <a:t>And </a:t>
            </a:r>
            <a:r>
              <a:rPr lang="en-US" sz="2400" dirty="0">
                <a:solidFill>
                  <a:srgbClr val="7030A0"/>
                </a:solidFill>
              </a:rPr>
              <a:t>it is a hazardous factor for public health, besides individual problem</a:t>
            </a:r>
            <a:r>
              <a:rPr lang="en-US" sz="2400" dirty="0" smtClean="0">
                <a:solidFill>
                  <a:srgbClr val="7030A0"/>
                </a:solidFill>
              </a:rPr>
              <a:t>.</a:t>
            </a:r>
            <a:endParaRPr lang="tr-TR" sz="2400" dirty="0" smtClean="0">
              <a:solidFill>
                <a:srgbClr val="7030A0"/>
              </a:solidFill>
            </a:endParaRPr>
          </a:p>
          <a:p>
            <a:pPr algn="ctr"/>
            <a:endParaRPr lang="tr-TR" sz="2200" dirty="0" smtClean="0">
              <a:solidFill>
                <a:srgbClr val="7030A0"/>
              </a:solidFill>
            </a:endParaRP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592" t="13891" r="10871" b="11293"/>
          <a:stretch/>
        </p:blipFill>
        <p:spPr>
          <a:xfrm>
            <a:off x="8686800" y="114974"/>
            <a:ext cx="3343274" cy="3880104"/>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1759"/>
          <a:stretch/>
        </p:blipFill>
        <p:spPr>
          <a:xfrm>
            <a:off x="107354" y="0"/>
            <a:ext cx="4505589" cy="3995078"/>
          </a:xfrm>
          <a:prstGeom prst="rect">
            <a:avLst/>
          </a:prstGeom>
        </p:spPr>
      </p:pic>
      <p:sp>
        <p:nvSpPr>
          <p:cNvPr id="2" name="Slide Number Placeholder 1"/>
          <p:cNvSpPr>
            <a:spLocks noGrp="1"/>
          </p:cNvSpPr>
          <p:nvPr>
            <p:ph type="sldNum" sz="quarter" idx="12"/>
          </p:nvPr>
        </p:nvSpPr>
        <p:spPr/>
        <p:txBody>
          <a:bodyPr/>
          <a:lstStyle/>
          <a:p>
            <a:fld id="{94D731CA-012C-4320-90C7-225CD91BE95E}" type="slidenum">
              <a:rPr lang="en-US" smtClean="0"/>
              <a:t>30</a:t>
            </a:fld>
            <a:endParaRPr lang="en-US"/>
          </a:p>
        </p:txBody>
      </p:sp>
    </p:spTree>
    <p:extLst>
      <p:ext uri="{BB962C8B-B14F-4D97-AF65-F5344CB8AC3E}">
        <p14:creationId xmlns:p14="http://schemas.microsoft.com/office/powerpoint/2010/main" val="3127176147"/>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1505" y="1"/>
            <a:ext cx="4024798"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6303" y="0"/>
            <a:ext cx="3855697"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311505" cy="6858000"/>
          </a:xfrm>
          <a:prstGeom prst="rect">
            <a:avLst/>
          </a:prstGeom>
        </p:spPr>
      </p:pic>
      <p:sp>
        <p:nvSpPr>
          <p:cNvPr id="3" name="Slide Number Placeholder 2"/>
          <p:cNvSpPr>
            <a:spLocks noGrp="1"/>
          </p:cNvSpPr>
          <p:nvPr>
            <p:ph type="sldNum" sz="quarter" idx="12"/>
          </p:nvPr>
        </p:nvSpPr>
        <p:spPr/>
        <p:txBody>
          <a:bodyPr/>
          <a:lstStyle/>
          <a:p>
            <a:fld id="{94D731CA-012C-4320-90C7-225CD91BE95E}" type="slidenum">
              <a:rPr lang="en-US" smtClean="0"/>
              <a:t>31</a:t>
            </a:fld>
            <a:endParaRPr lang="en-US"/>
          </a:p>
        </p:txBody>
      </p:sp>
    </p:spTree>
    <p:extLst>
      <p:ext uri="{BB962C8B-B14F-4D97-AF65-F5344CB8AC3E}">
        <p14:creationId xmlns:p14="http://schemas.microsoft.com/office/powerpoint/2010/main" val="2953974593"/>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References:</a:t>
            </a:r>
            <a:endParaRPr lang="en-US" dirty="0"/>
          </a:p>
        </p:txBody>
      </p:sp>
      <p:sp>
        <p:nvSpPr>
          <p:cNvPr id="3" name="Content Placeholder 2"/>
          <p:cNvSpPr>
            <a:spLocks noGrp="1"/>
          </p:cNvSpPr>
          <p:nvPr>
            <p:ph idx="1"/>
          </p:nvPr>
        </p:nvSpPr>
        <p:spPr>
          <a:xfrm>
            <a:off x="1171575" y="1600200"/>
            <a:ext cx="9801225" cy="4267200"/>
          </a:xfrm>
        </p:spPr>
        <p:txBody>
          <a:bodyPr/>
          <a:lstStyle/>
          <a:p>
            <a:r>
              <a:rPr lang="tr-TR" dirty="0" smtClean="0"/>
              <a:t>Love is Respect.org</a:t>
            </a:r>
          </a:p>
          <a:p>
            <a:r>
              <a:rPr lang="tr-TR" dirty="0" smtClean="0"/>
              <a:t>Bladanlı,B.(2018) </a:t>
            </a:r>
            <a:r>
              <a:rPr lang="en-US" i="1" dirty="0" smtClean="0"/>
              <a:t>Dating </a:t>
            </a:r>
            <a:r>
              <a:rPr lang="en-US" i="1" dirty="0"/>
              <a:t>Violence and Digital Dating Abuse among University Students: Case of </a:t>
            </a:r>
            <a:r>
              <a:rPr lang="en-US" i="1" dirty="0" smtClean="0"/>
              <a:t>EMU</a:t>
            </a:r>
            <a:r>
              <a:rPr lang="tr-TR" i="1" dirty="0" smtClean="0"/>
              <a:t>. </a:t>
            </a:r>
            <a:r>
              <a:rPr lang="tr-TR" dirty="0" smtClean="0"/>
              <a:t>MA Thesis.Eastern Mediterranean University, August 2018</a:t>
            </a:r>
          </a:p>
          <a:p>
            <a:endParaRPr lang="tr-TR" dirty="0"/>
          </a:p>
          <a:p>
            <a:pPr algn="ctr"/>
            <a:r>
              <a:rPr lang="tr-TR" sz="6000" dirty="0" smtClean="0">
                <a:solidFill>
                  <a:srgbClr val="7030A0"/>
                </a:solidFill>
              </a:rPr>
              <a:t>THANK YOU</a:t>
            </a:r>
          </a:p>
          <a:p>
            <a:endParaRPr lang="tr-TR" dirty="0" smtClean="0"/>
          </a:p>
          <a:p>
            <a:pPr algn="ctr"/>
            <a:r>
              <a:rPr lang="en-US" dirty="0">
                <a:hlinkClick r:id="rId2"/>
              </a:rPr>
              <a:t>https://</a:t>
            </a:r>
            <a:r>
              <a:rPr lang="en-US" dirty="0" smtClean="0">
                <a:hlinkClick r:id="rId2"/>
              </a:rPr>
              <a:t>www.youtube.com/watch?v=4JYyHa03x-U</a:t>
            </a:r>
            <a:r>
              <a:rPr lang="tr-TR" dirty="0" smtClean="0"/>
              <a:t> </a:t>
            </a:r>
            <a:endParaRPr lang="en-US" dirty="0"/>
          </a:p>
        </p:txBody>
      </p:sp>
      <p:sp>
        <p:nvSpPr>
          <p:cNvPr id="4" name="Slide Number Placeholder 3"/>
          <p:cNvSpPr>
            <a:spLocks noGrp="1"/>
          </p:cNvSpPr>
          <p:nvPr>
            <p:ph type="sldNum" sz="quarter" idx="12"/>
          </p:nvPr>
        </p:nvSpPr>
        <p:spPr/>
        <p:txBody>
          <a:bodyPr/>
          <a:lstStyle/>
          <a:p>
            <a:fld id="{94D731CA-012C-4320-90C7-225CD91BE95E}" type="slidenum">
              <a:rPr lang="en-US" smtClean="0"/>
              <a:t>32</a:t>
            </a:fld>
            <a:endParaRPr lang="en-US"/>
          </a:p>
        </p:txBody>
      </p:sp>
    </p:spTree>
    <p:extLst>
      <p:ext uri="{BB962C8B-B14F-4D97-AF65-F5344CB8AC3E}">
        <p14:creationId xmlns:p14="http://schemas.microsoft.com/office/powerpoint/2010/main" val="305119644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00100"/>
          </a:xfrm>
        </p:spPr>
        <p:txBody>
          <a:bodyPr/>
          <a:lstStyle/>
          <a:p>
            <a:r>
              <a:rPr lang="tr-TR" dirty="0"/>
              <a:t>GENDER &amp; VIOLENCE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3521" y="2185988"/>
            <a:ext cx="4727826" cy="3678102"/>
          </a:xfrm>
          <a:prstGeom prst="rect">
            <a:avLst/>
          </a:prstGeom>
        </p:spPr>
      </p:pic>
      <p:sp>
        <p:nvSpPr>
          <p:cNvPr id="3" name="Slide Number Placeholder 2"/>
          <p:cNvSpPr>
            <a:spLocks noGrp="1"/>
          </p:cNvSpPr>
          <p:nvPr>
            <p:ph type="sldNum" sz="quarter" idx="12"/>
          </p:nvPr>
        </p:nvSpPr>
        <p:spPr/>
        <p:txBody>
          <a:bodyPr/>
          <a:lstStyle/>
          <a:p>
            <a:fld id="{94D731CA-012C-4320-90C7-225CD91BE95E}" type="slidenum">
              <a:rPr lang="en-US" smtClean="0"/>
              <a:t>4</a:t>
            </a:fld>
            <a:endParaRPr lang="en-US"/>
          </a:p>
        </p:txBody>
      </p:sp>
    </p:spTree>
    <p:extLst>
      <p:ext uri="{BB962C8B-B14F-4D97-AF65-F5344CB8AC3E}">
        <p14:creationId xmlns:p14="http://schemas.microsoft.com/office/powerpoint/2010/main" val="256780767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71525"/>
          </a:xfrm>
        </p:spPr>
        <p:txBody>
          <a:bodyPr/>
          <a:lstStyle/>
          <a:p>
            <a:pPr algn="ctr"/>
            <a:r>
              <a:rPr lang="tr-TR" dirty="0"/>
              <a:t>GENDER BASED VIOLENCE - GBV</a:t>
            </a:r>
            <a:endParaRPr lang="en-US" dirty="0"/>
          </a:p>
        </p:txBody>
      </p:sp>
      <p:sp>
        <p:nvSpPr>
          <p:cNvPr id="4" name="Content Placeholder 3"/>
          <p:cNvSpPr>
            <a:spLocks noGrp="1"/>
          </p:cNvSpPr>
          <p:nvPr>
            <p:ph idx="1"/>
          </p:nvPr>
        </p:nvSpPr>
        <p:spPr>
          <a:xfrm>
            <a:off x="3698918" y="2128837"/>
            <a:ext cx="5959387" cy="381643"/>
          </a:xfrm>
          <a:prstGeom prst="rect">
            <a:avLst/>
          </a:prstGeom>
        </p:spPr>
        <p:txBody>
          <a:bodyPr wrap="none">
            <a:spAutoFit/>
          </a:bodyPr>
          <a:lstStyle/>
          <a:p>
            <a:pPr algn="ctr"/>
            <a:r>
              <a:rPr lang="en-US" dirty="0">
                <a:hlinkClick r:id="rId3"/>
              </a:rPr>
              <a:t>https://www.youtube.com/watch?v=3AF9Rjki0DE</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1550" y="2937669"/>
            <a:ext cx="8874125" cy="3672681"/>
          </a:xfrm>
          <a:prstGeom prst="rect">
            <a:avLst/>
          </a:prstGeom>
        </p:spPr>
      </p:pic>
      <p:sp>
        <p:nvSpPr>
          <p:cNvPr id="3" name="Slide Number Placeholder 2"/>
          <p:cNvSpPr>
            <a:spLocks noGrp="1"/>
          </p:cNvSpPr>
          <p:nvPr>
            <p:ph type="sldNum" sz="quarter" idx="12"/>
          </p:nvPr>
        </p:nvSpPr>
        <p:spPr/>
        <p:txBody>
          <a:bodyPr/>
          <a:lstStyle/>
          <a:p>
            <a:fld id="{94D731CA-012C-4320-90C7-225CD91BE95E}" type="slidenum">
              <a:rPr lang="en-US" smtClean="0"/>
              <a:t>5</a:t>
            </a:fld>
            <a:endParaRPr lang="en-US"/>
          </a:p>
        </p:txBody>
      </p:sp>
    </p:spTree>
    <p:extLst>
      <p:ext uri="{BB962C8B-B14F-4D97-AF65-F5344CB8AC3E}">
        <p14:creationId xmlns:p14="http://schemas.microsoft.com/office/powerpoint/2010/main" val="13678129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28737" y="271462"/>
            <a:ext cx="9601200" cy="1485900"/>
          </a:xfrm>
        </p:spPr>
        <p:txBody>
          <a:bodyPr/>
          <a:lstStyle/>
          <a:p>
            <a:r>
              <a:rPr lang="tr-TR" dirty="0" smtClean="0"/>
              <a:t>GENDER BASED VIOLENCE - GBV</a:t>
            </a:r>
            <a:endParaRPr lang="en-US" dirty="0"/>
          </a:p>
        </p:txBody>
      </p:sp>
      <p:sp>
        <p:nvSpPr>
          <p:cNvPr id="3" name="Content Placeholder 2"/>
          <p:cNvSpPr>
            <a:spLocks noGrp="1"/>
          </p:cNvSpPr>
          <p:nvPr>
            <p:ph idx="1"/>
          </p:nvPr>
        </p:nvSpPr>
        <p:spPr>
          <a:xfrm>
            <a:off x="871538" y="928688"/>
            <a:ext cx="11029950" cy="5800725"/>
          </a:xfrm>
        </p:spPr>
        <p:txBody>
          <a:bodyPr>
            <a:normAutofit lnSpcReduction="10000"/>
          </a:bodyPr>
          <a:lstStyle/>
          <a:p>
            <a:pPr algn="just"/>
            <a:r>
              <a:rPr lang="en-US" sz="2400" dirty="0" smtClean="0"/>
              <a:t>Despite </a:t>
            </a:r>
            <a:r>
              <a:rPr lang="en-US" sz="2400" dirty="0"/>
              <a:t>the fact that there are only biological differences between men and women, this has changed over the centuries and has turned into an </a:t>
            </a:r>
            <a:r>
              <a:rPr lang="en-US" sz="2400" b="1" dirty="0"/>
              <a:t>unreal social difference. </a:t>
            </a:r>
            <a:endParaRPr lang="tr-TR" sz="2400" b="1" dirty="0" smtClean="0"/>
          </a:p>
          <a:p>
            <a:pPr algn="just"/>
            <a:endParaRPr lang="tr-TR" sz="2400" dirty="0" smtClean="0"/>
          </a:p>
          <a:p>
            <a:pPr algn="just"/>
            <a:r>
              <a:rPr lang="en-US" sz="2400" dirty="0" smtClean="0"/>
              <a:t>Therefore</a:t>
            </a:r>
            <a:r>
              <a:rPr lang="en-US" sz="2400" dirty="0"/>
              <a:t>, biological sex is </a:t>
            </a:r>
            <a:r>
              <a:rPr lang="en-US" sz="2400" dirty="0" smtClean="0"/>
              <a:t>genetic, </a:t>
            </a:r>
            <a:r>
              <a:rPr lang="en-US" sz="2400" dirty="0"/>
              <a:t>but gender is a concept not of biological differences only but of how a society as a man and a woman sees, perceives, thinks and behaves as individuals </a:t>
            </a:r>
            <a:r>
              <a:rPr lang="tr-TR" sz="2400" dirty="0"/>
              <a:t>(Yumuşak, 2013)</a:t>
            </a:r>
            <a:r>
              <a:rPr lang="en-US" sz="2400" dirty="0"/>
              <a:t>. </a:t>
            </a:r>
            <a:endParaRPr lang="tr-TR" sz="2400" dirty="0" smtClean="0"/>
          </a:p>
          <a:p>
            <a:pPr algn="just"/>
            <a:endParaRPr lang="tr-TR" sz="2400" dirty="0" smtClean="0"/>
          </a:p>
          <a:p>
            <a:pPr algn="just"/>
            <a:r>
              <a:rPr lang="en-US" sz="2400" b="1" dirty="0">
                <a:solidFill>
                  <a:srgbClr val="FF0000"/>
                </a:solidFill>
              </a:rPr>
              <a:t>Concept of gender; </a:t>
            </a:r>
            <a:r>
              <a:rPr lang="en-US" sz="2400" dirty="0"/>
              <a:t>together with defining roles, duties, rights, responsibilities and behaviors that have been attributed to women and men </a:t>
            </a:r>
            <a:r>
              <a:rPr lang="en-US" sz="2400" b="1" dirty="0">
                <a:solidFill>
                  <a:srgbClr val="FF0000"/>
                </a:solidFill>
              </a:rPr>
              <a:t>determined by both society and culture</a:t>
            </a:r>
            <a:r>
              <a:rPr lang="en-US" sz="2400" dirty="0"/>
              <a:t>.</a:t>
            </a:r>
            <a:endParaRPr lang="tr-TR" sz="2400" dirty="0"/>
          </a:p>
          <a:p>
            <a:pPr algn="just"/>
            <a:endParaRPr lang="tr-TR" sz="2400" dirty="0"/>
          </a:p>
          <a:p>
            <a:pPr algn="just"/>
            <a:r>
              <a:rPr lang="en-US" sz="2400" dirty="0"/>
              <a:t>These roles, duties, rights, responsibilities and behaviors for women and men can vary from culture to </a:t>
            </a:r>
            <a:r>
              <a:rPr lang="en-US" sz="2400" b="1" dirty="0">
                <a:solidFill>
                  <a:srgbClr val="FF0000"/>
                </a:solidFill>
              </a:rPr>
              <a:t>culture</a:t>
            </a:r>
            <a:r>
              <a:rPr lang="en-US" sz="2400" dirty="0">
                <a:solidFill>
                  <a:srgbClr val="FF0000"/>
                </a:solidFill>
              </a:rPr>
              <a:t> </a:t>
            </a:r>
            <a:r>
              <a:rPr lang="tr-TR" sz="2400" dirty="0"/>
              <a:t>(Sabuncuoğlu, 2006)</a:t>
            </a:r>
            <a:r>
              <a:rPr lang="en-US" sz="2400" dirty="0"/>
              <a:t>.</a:t>
            </a:r>
          </a:p>
          <a:p>
            <a:pPr algn="just"/>
            <a:endParaRPr lang="tr-TR" sz="2400" dirty="0" smtClean="0"/>
          </a:p>
          <a:p>
            <a:endParaRPr lang="en-US" dirty="0"/>
          </a:p>
        </p:txBody>
      </p:sp>
      <p:sp>
        <p:nvSpPr>
          <p:cNvPr id="4" name="Slide Number Placeholder 3"/>
          <p:cNvSpPr>
            <a:spLocks noGrp="1"/>
          </p:cNvSpPr>
          <p:nvPr>
            <p:ph type="sldNum" sz="quarter" idx="12"/>
          </p:nvPr>
        </p:nvSpPr>
        <p:spPr/>
        <p:txBody>
          <a:bodyPr/>
          <a:lstStyle/>
          <a:p>
            <a:fld id="{94D731CA-012C-4320-90C7-225CD91BE95E}" type="slidenum">
              <a:rPr lang="en-US" smtClean="0"/>
              <a:t>6</a:t>
            </a:fld>
            <a:endParaRPr lang="en-US"/>
          </a:p>
        </p:txBody>
      </p:sp>
    </p:spTree>
    <p:extLst>
      <p:ext uri="{BB962C8B-B14F-4D97-AF65-F5344CB8AC3E}">
        <p14:creationId xmlns:p14="http://schemas.microsoft.com/office/powerpoint/2010/main" val="186023353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513" y="271464"/>
            <a:ext cx="11372849" cy="6386512"/>
          </a:xfrm>
        </p:spPr>
        <p:txBody>
          <a:bodyPr>
            <a:noAutofit/>
          </a:bodyPr>
          <a:lstStyle/>
          <a:p>
            <a:pPr algn="just"/>
            <a:r>
              <a:rPr lang="en-US" sz="2400" b="1" dirty="0" smtClean="0">
                <a:solidFill>
                  <a:srgbClr val="FF0000"/>
                </a:solidFill>
              </a:rPr>
              <a:t>The </a:t>
            </a:r>
            <a:r>
              <a:rPr lang="en-US" sz="2400" b="1" dirty="0">
                <a:solidFill>
                  <a:srgbClr val="FF0000"/>
                </a:solidFill>
              </a:rPr>
              <a:t>gender roles </a:t>
            </a:r>
            <a:r>
              <a:rPr lang="en-US" sz="2400" dirty="0"/>
              <a:t>in the light of all these is the sex-related anticipations that are defined by the society and which the </a:t>
            </a:r>
            <a:r>
              <a:rPr lang="en-US" sz="2400" b="1" dirty="0">
                <a:solidFill>
                  <a:srgbClr val="FF0000"/>
                </a:solidFill>
              </a:rPr>
              <a:t>things expected from individuals to fulfill</a:t>
            </a:r>
            <a:r>
              <a:rPr lang="en-US" sz="2400" dirty="0"/>
              <a:t>. </a:t>
            </a:r>
            <a:endParaRPr lang="tr-TR" sz="2400" dirty="0" smtClean="0"/>
          </a:p>
          <a:p>
            <a:pPr algn="just"/>
            <a:endParaRPr lang="tr-TR" sz="2400" dirty="0" smtClean="0"/>
          </a:p>
          <a:p>
            <a:pPr algn="just"/>
            <a:r>
              <a:rPr lang="en-US" sz="2400" dirty="0" smtClean="0"/>
              <a:t>In </a:t>
            </a:r>
            <a:r>
              <a:rPr lang="en-US" sz="2400" dirty="0"/>
              <a:t>other words, being a woman and being a man is to be expressed in the social environment </a:t>
            </a:r>
            <a:r>
              <a:rPr lang="tr-TR" sz="2400" dirty="0"/>
              <a:t>(Güçlü-Ergin, 2008; Dökmen, </a:t>
            </a:r>
            <a:r>
              <a:rPr lang="tr-TR" sz="2400" dirty="0" smtClean="0"/>
              <a:t>2012). </a:t>
            </a:r>
            <a:r>
              <a:rPr lang="en-US" sz="2400" dirty="0" smtClean="0"/>
              <a:t>Over </a:t>
            </a:r>
            <a:r>
              <a:rPr lang="en-US" sz="2400" dirty="0"/>
              <a:t>time this situation continues as a pattern of behaviors that should and should not be done as men and women </a:t>
            </a:r>
            <a:r>
              <a:rPr lang="tr-TR" sz="2400" dirty="0"/>
              <a:t>(Kaçar, 2007)</a:t>
            </a:r>
            <a:r>
              <a:rPr lang="en-US" sz="2400" dirty="0"/>
              <a:t>. </a:t>
            </a:r>
            <a:endParaRPr lang="tr-TR" sz="2400" dirty="0" smtClean="0"/>
          </a:p>
          <a:p>
            <a:pPr algn="just"/>
            <a:endParaRPr lang="tr-TR" sz="2400" dirty="0" smtClean="0"/>
          </a:p>
          <a:p>
            <a:pPr algn="just"/>
            <a:r>
              <a:rPr lang="en-US" sz="2400" dirty="0"/>
              <a:t>This situation actually causes the individuals to determine the </a:t>
            </a:r>
            <a:r>
              <a:rPr lang="en-US" sz="2400" b="1" dirty="0">
                <a:solidFill>
                  <a:srgbClr val="FF0000"/>
                </a:solidFill>
              </a:rPr>
              <a:t>sexist stereotype</a:t>
            </a:r>
            <a:r>
              <a:rPr lang="en-US" sz="2400" dirty="0"/>
              <a:t>. Stereotypes include a set of specific personal attributes and categories </a:t>
            </a:r>
            <a:r>
              <a:rPr lang="tr-TR" sz="2400" dirty="0"/>
              <a:t>(Baumeister &amp; Bushman, 2008)</a:t>
            </a:r>
            <a:r>
              <a:rPr lang="en-US" sz="2400" dirty="0"/>
              <a:t>. </a:t>
            </a:r>
            <a:endParaRPr lang="tr-TR" sz="2400" dirty="0"/>
          </a:p>
          <a:p>
            <a:pPr algn="just"/>
            <a:endParaRPr lang="en-US" sz="2400" dirty="0"/>
          </a:p>
          <a:p>
            <a:pPr algn="just"/>
            <a:r>
              <a:rPr lang="tr-TR" sz="2400" b="1" dirty="0">
                <a:solidFill>
                  <a:srgbClr val="FF0000"/>
                </a:solidFill>
              </a:rPr>
              <a:t>G</a:t>
            </a:r>
            <a:r>
              <a:rPr lang="en-US" sz="2400" b="1" dirty="0" smtClean="0">
                <a:solidFill>
                  <a:srgbClr val="FF0000"/>
                </a:solidFill>
              </a:rPr>
              <a:t>ender </a:t>
            </a:r>
            <a:r>
              <a:rPr lang="en-US" sz="2400" b="1" dirty="0">
                <a:solidFill>
                  <a:srgbClr val="FF0000"/>
                </a:solidFill>
              </a:rPr>
              <a:t>stereotypes </a:t>
            </a:r>
            <a:r>
              <a:rPr lang="tr-TR" sz="2400" dirty="0" err="1" smtClean="0"/>
              <a:t>are</a:t>
            </a:r>
            <a:r>
              <a:rPr lang="tr-TR" sz="2400" dirty="0" smtClean="0"/>
              <a:t> </a:t>
            </a:r>
            <a:r>
              <a:rPr lang="en-US" sz="2400" dirty="0" smtClean="0"/>
              <a:t>characteristics </a:t>
            </a:r>
            <a:r>
              <a:rPr lang="en-US" sz="2400" dirty="0"/>
              <a:t>that society expects to exist in women and men </a:t>
            </a:r>
            <a:r>
              <a:rPr lang="tr-TR" sz="2400" dirty="0" smtClean="0"/>
              <a:t>(</a:t>
            </a:r>
            <a:r>
              <a:rPr lang="tr-TR" sz="2400" dirty="0"/>
              <a:t>Dökmen, 2012)</a:t>
            </a:r>
            <a:r>
              <a:rPr lang="en-US" sz="2400" dirty="0"/>
              <a:t>. </a:t>
            </a:r>
            <a:endParaRPr lang="tr-TR" sz="2400" dirty="0"/>
          </a:p>
          <a:p>
            <a:pPr algn="just"/>
            <a:endParaRPr lang="en-US" sz="2400" dirty="0"/>
          </a:p>
        </p:txBody>
      </p:sp>
      <p:sp>
        <p:nvSpPr>
          <p:cNvPr id="2" name="Slide Number Placeholder 1"/>
          <p:cNvSpPr>
            <a:spLocks noGrp="1"/>
          </p:cNvSpPr>
          <p:nvPr>
            <p:ph type="sldNum" sz="quarter" idx="12"/>
          </p:nvPr>
        </p:nvSpPr>
        <p:spPr/>
        <p:txBody>
          <a:bodyPr/>
          <a:lstStyle/>
          <a:p>
            <a:fld id="{94D731CA-012C-4320-90C7-225CD91BE95E}" type="slidenum">
              <a:rPr lang="en-US" smtClean="0"/>
              <a:t>7</a:t>
            </a:fld>
            <a:endParaRPr lang="en-US"/>
          </a:p>
        </p:txBody>
      </p:sp>
    </p:spTree>
    <p:extLst>
      <p:ext uri="{BB962C8B-B14F-4D97-AF65-F5344CB8AC3E}">
        <p14:creationId xmlns:p14="http://schemas.microsoft.com/office/powerpoint/2010/main" val="17317049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1450"/>
            <a:ext cx="11387138" cy="6686550"/>
          </a:xfrm>
        </p:spPr>
        <p:txBody>
          <a:bodyPr>
            <a:noAutofit/>
          </a:bodyPr>
          <a:lstStyle/>
          <a:p>
            <a:pPr algn="just"/>
            <a:r>
              <a:rPr lang="en-US" sz="2400" dirty="0" smtClean="0"/>
              <a:t>There </a:t>
            </a:r>
            <a:r>
              <a:rPr lang="en-US" sz="2400" dirty="0"/>
              <a:t>are stereotypes not only for women but also for men in society. </a:t>
            </a:r>
            <a:r>
              <a:rPr lang="en-US" sz="2400" b="1" dirty="0"/>
              <a:t>Society</a:t>
            </a:r>
            <a:r>
              <a:rPr lang="en-US" sz="2400" dirty="0"/>
              <a:t> </a:t>
            </a:r>
            <a:r>
              <a:rPr lang="en-US" sz="2400" b="1" dirty="0"/>
              <a:t>builds</a:t>
            </a:r>
            <a:r>
              <a:rPr lang="en-US" sz="2400" dirty="0"/>
              <a:t> these identities by placing certain responsibilities and roles within the hierarchy of men and women </a:t>
            </a:r>
            <a:r>
              <a:rPr lang="tr-TR" sz="2400" dirty="0"/>
              <a:t>(Agacinski, 1998)</a:t>
            </a:r>
            <a:r>
              <a:rPr lang="en-US" sz="2400" dirty="0"/>
              <a:t>. </a:t>
            </a:r>
            <a:endParaRPr lang="tr-TR" sz="2400" dirty="0" smtClean="0"/>
          </a:p>
          <a:p>
            <a:pPr algn="just"/>
            <a:endParaRPr lang="tr-TR" sz="2400" dirty="0" smtClean="0"/>
          </a:p>
          <a:p>
            <a:pPr algn="just"/>
            <a:r>
              <a:rPr lang="en-US" sz="2400" dirty="0" smtClean="0"/>
              <a:t>However</a:t>
            </a:r>
            <a:r>
              <a:rPr lang="en-US" sz="2400" dirty="0"/>
              <a:t>, it can not be said that these roles are completely related to innate features, but rather to cultural learning and transmission. </a:t>
            </a:r>
            <a:endParaRPr lang="tr-TR" sz="2400" dirty="0" smtClean="0"/>
          </a:p>
          <a:p>
            <a:pPr algn="just"/>
            <a:endParaRPr lang="tr-TR" sz="2400" dirty="0"/>
          </a:p>
          <a:p>
            <a:pPr algn="just"/>
            <a:r>
              <a:rPr lang="en-US" sz="2400" dirty="0"/>
              <a:t>According to these roles </a:t>
            </a:r>
            <a:r>
              <a:rPr lang="en-US" sz="2400" b="1" dirty="0"/>
              <a:t>men</a:t>
            </a:r>
            <a:r>
              <a:rPr lang="en-US" sz="2400" dirty="0"/>
              <a:t> are aggressive, independent and active while </a:t>
            </a:r>
            <a:r>
              <a:rPr lang="en-US" sz="2400" b="1" dirty="0"/>
              <a:t>women</a:t>
            </a:r>
            <a:r>
              <a:rPr lang="en-US" sz="2400" dirty="0"/>
              <a:t> are defined as more naive, passive and individuals with high social cohesion. </a:t>
            </a:r>
            <a:endParaRPr lang="tr-TR" sz="2400" dirty="0" smtClean="0"/>
          </a:p>
          <a:p>
            <a:pPr algn="just"/>
            <a:endParaRPr lang="tr-TR" sz="2400" dirty="0"/>
          </a:p>
          <a:p>
            <a:pPr algn="just"/>
            <a:r>
              <a:rPr lang="en-US" sz="2400" dirty="0"/>
              <a:t>These patterns exist in the form of judgments like “If the woman deserves it, it is normal for the man to commit violence” and “If a woman is beaten by her husband, she should hide it” </a:t>
            </a:r>
            <a:r>
              <a:rPr lang="tr-TR" sz="2400" dirty="0"/>
              <a:t>(Vefikuluçay, Zeyneloğlu, Eroğlu, &amp; Taşkın, 2007)</a:t>
            </a:r>
            <a:r>
              <a:rPr lang="en-US" sz="2400" dirty="0"/>
              <a:t>.</a:t>
            </a:r>
          </a:p>
          <a:p>
            <a:pPr algn="just"/>
            <a:endParaRPr lang="tr-TR" sz="2400" dirty="0"/>
          </a:p>
          <a:p>
            <a:pPr algn="just"/>
            <a:r>
              <a:rPr lang="en-US" sz="2400" dirty="0"/>
              <a:t>Studies show that it is very difficult to change stereotypes about traditional gender roles</a:t>
            </a:r>
            <a:r>
              <a:rPr lang="en-US" sz="2400" dirty="0" smtClean="0"/>
              <a:t>.</a:t>
            </a:r>
            <a:endParaRPr lang="tr-TR" sz="2400" dirty="0"/>
          </a:p>
          <a:p>
            <a:pPr algn="just"/>
            <a:endParaRPr lang="tr-TR" sz="2400" dirty="0" smtClean="0"/>
          </a:p>
        </p:txBody>
      </p:sp>
      <p:sp>
        <p:nvSpPr>
          <p:cNvPr id="2" name="Slide Number Placeholder 1"/>
          <p:cNvSpPr>
            <a:spLocks noGrp="1"/>
          </p:cNvSpPr>
          <p:nvPr>
            <p:ph type="sldNum" sz="quarter" idx="12"/>
          </p:nvPr>
        </p:nvSpPr>
        <p:spPr/>
        <p:txBody>
          <a:bodyPr/>
          <a:lstStyle/>
          <a:p>
            <a:fld id="{94D731CA-012C-4320-90C7-225CD91BE95E}" type="slidenum">
              <a:rPr lang="en-US" smtClean="0"/>
              <a:t>8</a:t>
            </a:fld>
            <a:endParaRPr lang="en-US"/>
          </a:p>
        </p:txBody>
      </p:sp>
    </p:spTree>
    <p:extLst>
      <p:ext uri="{BB962C8B-B14F-4D97-AF65-F5344CB8AC3E}">
        <p14:creationId xmlns:p14="http://schemas.microsoft.com/office/powerpoint/2010/main" val="388727339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239" y="257175"/>
            <a:ext cx="11229974" cy="6600825"/>
          </a:xfrm>
        </p:spPr>
        <p:txBody>
          <a:bodyPr>
            <a:noAutofit/>
          </a:bodyPr>
          <a:lstStyle/>
          <a:p>
            <a:pPr algn="just"/>
            <a:r>
              <a:rPr lang="en-US" sz="2400" dirty="0" smtClean="0"/>
              <a:t>In </a:t>
            </a:r>
            <a:r>
              <a:rPr lang="en-US" sz="2400" dirty="0"/>
              <a:t>terms of dating relationships, having such judgments can also cause problems in relationships and couples can physically and psychologically </a:t>
            </a:r>
            <a:r>
              <a:rPr lang="en-US" sz="2400" b="1" dirty="0">
                <a:solidFill>
                  <a:srgbClr val="FF0000"/>
                </a:solidFill>
              </a:rPr>
              <a:t>violate</a:t>
            </a:r>
            <a:r>
              <a:rPr lang="en-US" sz="2400" dirty="0">
                <a:solidFill>
                  <a:srgbClr val="FF0000"/>
                </a:solidFill>
              </a:rPr>
              <a:t> </a:t>
            </a:r>
            <a:r>
              <a:rPr lang="en-US" sz="2400" dirty="0"/>
              <a:t>one another. </a:t>
            </a:r>
            <a:endParaRPr lang="tr-TR" sz="2400" dirty="0"/>
          </a:p>
          <a:p>
            <a:pPr algn="just"/>
            <a:endParaRPr lang="tr-TR" sz="2400" dirty="0"/>
          </a:p>
          <a:p>
            <a:pPr algn="just"/>
            <a:r>
              <a:rPr lang="en-US" sz="2400" dirty="0"/>
              <a:t>Power balances, inequalities are leading to oppression and violence, and also some cultural patterns are causing these power imbalances and inequalities. </a:t>
            </a:r>
            <a:endParaRPr lang="tr-TR" sz="2400" dirty="0"/>
          </a:p>
          <a:p>
            <a:pPr algn="just"/>
            <a:endParaRPr lang="tr-TR" sz="2400" dirty="0" smtClean="0"/>
          </a:p>
          <a:p>
            <a:pPr algn="just"/>
            <a:r>
              <a:rPr lang="en-US" sz="2400" dirty="0"/>
              <a:t>It is of utmost importance for men to think that men are always privileged and that they have the power to control women in male and female roles. </a:t>
            </a:r>
            <a:endParaRPr lang="tr-TR" sz="2400" dirty="0"/>
          </a:p>
          <a:p>
            <a:pPr algn="just"/>
            <a:endParaRPr lang="tr-TR" sz="2400" dirty="0"/>
          </a:p>
          <a:p>
            <a:pPr algn="just"/>
            <a:r>
              <a:rPr lang="en-US" sz="2400" dirty="0"/>
              <a:t>And Women that they generally hold themselves responsible for situations that go against human relationships and that they consider men to be sane in their own goodness</a:t>
            </a:r>
            <a:r>
              <a:rPr lang="tr-TR" sz="2400" dirty="0"/>
              <a:t> (Aslan et. al, 2008)</a:t>
            </a:r>
            <a:r>
              <a:rPr lang="en-US" sz="2400" dirty="0"/>
              <a:t>. </a:t>
            </a:r>
          </a:p>
          <a:p>
            <a:pPr marL="0" indent="0">
              <a:buNone/>
            </a:pP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0950" y="5164979"/>
            <a:ext cx="2657475" cy="1564434"/>
          </a:xfrm>
          <a:prstGeom prst="rect">
            <a:avLst/>
          </a:prstGeom>
        </p:spPr>
      </p:pic>
      <p:sp>
        <p:nvSpPr>
          <p:cNvPr id="2" name="Slide Number Placeholder 1"/>
          <p:cNvSpPr>
            <a:spLocks noGrp="1"/>
          </p:cNvSpPr>
          <p:nvPr>
            <p:ph type="sldNum" sz="quarter" idx="12"/>
          </p:nvPr>
        </p:nvSpPr>
        <p:spPr/>
        <p:txBody>
          <a:bodyPr/>
          <a:lstStyle/>
          <a:p>
            <a:fld id="{94D731CA-012C-4320-90C7-225CD91BE95E}" type="slidenum">
              <a:rPr lang="en-US" smtClean="0"/>
              <a:t>9</a:t>
            </a:fld>
            <a:endParaRPr lang="en-US"/>
          </a:p>
        </p:txBody>
      </p:sp>
    </p:spTree>
    <p:extLst>
      <p:ext uri="{BB962C8B-B14F-4D97-AF65-F5344CB8AC3E}">
        <p14:creationId xmlns:p14="http://schemas.microsoft.com/office/powerpoint/2010/main" val="252887089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9270AA94-2367-4B1E-B579-26147B222B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wic_System_Copyright xmlns="http://schemas.microsoft.com/sharepoint/v3/fields" xsi:nil="true"/>
    <ImageCreateDate xmlns="6DC7FA3D-F3FF-4FBB-9BF1-2940F029AE2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C54E1F49F2CA6408B44977CF2623ADE" ma:contentTypeVersion="1" ma:contentTypeDescription="Upload an image." ma:contentTypeScope="" ma:versionID="d9dfdb5cd5a3f3ca0baaffe32c93c6da">
  <xsd:schema xmlns:xsd="http://www.w3.org/2001/XMLSchema" xmlns:xs="http://www.w3.org/2001/XMLSchema" xmlns:p="http://schemas.microsoft.com/office/2006/metadata/properties" xmlns:ns1="http://schemas.microsoft.com/sharepoint/v3" xmlns:ns2="6DC7FA3D-F3FF-4FBB-9BF1-2940F029AE2A" xmlns:ns3="http://schemas.microsoft.com/sharepoint/v3/fields" targetNamespace="http://schemas.microsoft.com/office/2006/metadata/properties" ma:root="true" ma:fieldsID="93b784e1846e3a5c290adbe69475c34c" ns1:_="" ns2:_="" ns3:_="">
    <xsd:import namespace="http://schemas.microsoft.com/sharepoint/v3"/>
    <xsd:import namespace="6DC7FA3D-F3FF-4FBB-9BF1-2940F029AE2A"/>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C7FA3D-F3FF-4FBB-9BF1-2940F029AE2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C5DD2D-0CFB-4819-91A3-BF96F1F329B9}"/>
</file>

<file path=customXml/itemProps2.xml><?xml version="1.0" encoding="utf-8"?>
<ds:datastoreItem xmlns:ds="http://schemas.openxmlformats.org/officeDocument/2006/customXml" ds:itemID="{8D480334-7662-4A2E-91DC-9D8CA9FDF8E4}"/>
</file>

<file path=customXml/itemProps3.xml><?xml version="1.0" encoding="utf-8"?>
<ds:datastoreItem xmlns:ds="http://schemas.openxmlformats.org/officeDocument/2006/customXml" ds:itemID="{C2CC0F81-7A8F-4B0D-B0C1-F6AEC8E10DAF}"/>
</file>

<file path=docProps/app.xml><?xml version="1.0" encoding="utf-8"?>
<Properties xmlns="http://schemas.openxmlformats.org/officeDocument/2006/extended-properties" xmlns:vt="http://schemas.openxmlformats.org/officeDocument/2006/docPropsVTypes">
  <Template>TM10001105[[fn=Crop]]</Template>
  <TotalTime>432</TotalTime>
  <Words>1795</Words>
  <Application>Microsoft Office PowerPoint</Application>
  <PresentationFormat>Widescreen</PresentationFormat>
  <Paragraphs>180</Paragraphs>
  <Slides>32</Slides>
  <Notes>2</Notes>
  <HiddenSlides>4</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Calibri</vt:lpstr>
      <vt:lpstr>Franklin Gothic Book</vt:lpstr>
      <vt:lpstr>Crop</vt:lpstr>
      <vt:lpstr>Dating VIOLENCE (Abuse)</vt:lpstr>
      <vt:lpstr>WHAT IS VIOLENCE?</vt:lpstr>
      <vt:lpstr>PowerPoint Presentation</vt:lpstr>
      <vt:lpstr>GENDER &amp; VIOLENCE</vt:lpstr>
      <vt:lpstr>GENDER BASED VIOLENCE - GBV</vt:lpstr>
      <vt:lpstr>GENDER BASED VIOLENCE - GBV</vt:lpstr>
      <vt:lpstr>PowerPoint Presentation</vt:lpstr>
      <vt:lpstr>PowerPoint Presentation</vt:lpstr>
      <vt:lpstr>PowerPoint Presentation</vt:lpstr>
      <vt:lpstr>DATING VIOLENCE</vt:lpstr>
      <vt:lpstr>PowerPoint Presentation</vt:lpstr>
      <vt:lpstr>PowerPoint Presentation</vt:lpstr>
      <vt:lpstr>PowerPoint Presentation</vt:lpstr>
      <vt:lpstr>PowerPoint Presentation</vt:lpstr>
      <vt:lpstr>PowerPoint Presentation</vt:lpstr>
      <vt:lpstr>PowerPoint Presentation</vt:lpstr>
      <vt:lpstr>TYPES OF DATING VIOLENCE</vt:lpstr>
      <vt:lpstr>No is NO!</vt:lpstr>
      <vt:lpstr>PowerPoint Presentation</vt:lpstr>
      <vt:lpstr>HOW THIS KIND OF RELATIONSIP CONTINUES?</vt:lpstr>
      <vt:lpstr>PowerPoint Presentation</vt:lpstr>
      <vt:lpstr>PowerPoint Presentation</vt:lpstr>
      <vt:lpstr>Why we insist on...</vt:lpstr>
      <vt:lpstr>Conflicting Emotions </vt:lpstr>
      <vt:lpstr>Pressure </vt:lpstr>
      <vt:lpstr>Distrust of Adults or Authority </vt:lpstr>
      <vt:lpstr>Reliance on the Abusive Partner </vt:lpstr>
      <vt:lpstr>PowerPoint Presentation</vt:lpstr>
      <vt:lpstr>What Can We Do? </vt:lpstr>
      <vt:lpstr>PowerPoint Presentation</vt:lpstr>
      <vt:lpstr>PowerPoint Presentation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Bilcan Bladanli</dc:creator>
  <cp:keywords/>
  <dc:description/>
  <cp:lastModifiedBy>user</cp:lastModifiedBy>
  <cp:revision>38</cp:revision>
  <dcterms:created xsi:type="dcterms:W3CDTF">2019-03-27T12:15:03Z</dcterms:created>
  <dcterms:modified xsi:type="dcterms:W3CDTF">2019-11-08T11:15:14Z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0x0101009148F5A04DDD49CBA7127AADA5FB792B00AADE34325A8B49CDA8BB4DB53328F214003C54E1F49F2CA6408B44977CF2623ADE</vt:lpwstr>
  </property>
</Properties>
</file>